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  <p:sldMasterId id="2147483656" r:id="rId3"/>
  </p:sldMasterIdLst>
  <p:sldIdLst>
    <p:sldId id="262" r:id="rId4"/>
    <p:sldId id="270" r:id="rId5"/>
    <p:sldId id="279" r:id="rId6"/>
    <p:sldId id="272" r:id="rId7"/>
    <p:sldId id="296" r:id="rId8"/>
    <p:sldId id="285" r:id="rId9"/>
    <p:sldId id="294" r:id="rId10"/>
    <p:sldId id="286" r:id="rId11"/>
    <p:sldId id="298" r:id="rId12"/>
    <p:sldId id="290" r:id="rId13"/>
    <p:sldId id="289" r:id="rId14"/>
    <p:sldId id="300" r:id="rId15"/>
    <p:sldId id="291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4F2"/>
    <a:srgbClr val="BFBFBF"/>
    <a:srgbClr val="ABCCF7"/>
    <a:srgbClr val="80B2F2"/>
    <a:srgbClr val="2A3A59"/>
    <a:srgbClr val="F2F2F2"/>
    <a:srgbClr val="F2E2CE"/>
    <a:srgbClr val="BFB3A8"/>
    <a:srgbClr val="4D5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BE70B-D58D-41CB-9FED-3AE2B67A5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00C454-9D4A-45A8-B674-E56D9DC19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6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01BC-3FFB-4B2E-84B7-E8536DA8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29" y="113896"/>
            <a:ext cx="10515600" cy="57698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6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ABC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7F0BF-A1CF-40D9-891F-338C5CB2B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8D143-96A3-4A0E-973B-3B11A0838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88A87-A5D4-4DD8-941A-CC15875E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5AD9-402F-465F-917B-9342787D122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14329-EE24-4EB5-97AD-6320617A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6801-A736-4BA6-9D55-53C1059A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0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2694D-800A-4D50-8D9E-6AD92ED24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4A64-CDF1-4A8D-82B0-43CBF09F0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4E012D-2403-433B-A739-D2730D4A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38E012-18C0-472C-B823-3955EACEEEC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3E5E7-81AB-4ABE-8A86-137344C2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752EC-9B32-4F86-AE41-24FA51F6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6DFEF5-1B23-40CD-89A8-7635C3EB8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26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BC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4910699-BD50-445C-BB6D-4A207CDE9532}"/>
              </a:ext>
            </a:extLst>
          </p:cNvPr>
          <p:cNvSpPr/>
          <p:nvPr userDrawn="1"/>
        </p:nvSpPr>
        <p:spPr>
          <a:xfrm>
            <a:off x="120073" y="108155"/>
            <a:ext cx="11951854" cy="6658405"/>
          </a:xfrm>
          <a:prstGeom prst="roundRect">
            <a:avLst>
              <a:gd name="adj" fmla="val 223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F8EC22-46CC-49B4-B796-4909D541FB4D}"/>
              </a:ext>
            </a:extLst>
          </p:cNvPr>
          <p:cNvSpPr/>
          <p:nvPr userDrawn="1"/>
        </p:nvSpPr>
        <p:spPr>
          <a:xfrm>
            <a:off x="203200" y="142495"/>
            <a:ext cx="132080" cy="284480"/>
          </a:xfrm>
          <a:prstGeom prst="roundRect">
            <a:avLst/>
          </a:prstGeom>
          <a:solidFill>
            <a:srgbClr val="80B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8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BC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8CDCBA-B2CB-4443-8C98-7D392B13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08EEF-8EFE-4567-9988-162F9364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700D5-4A44-4FDD-8697-64D5A796C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15AD9-402F-465F-917B-9342787D122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972CE-4118-442F-9CF9-8F388EB3D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8B597-267B-4EBC-948B-C0272EE8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4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BC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7247206-293B-4723-8E39-42B399B7CBB0}"/>
              </a:ext>
            </a:extLst>
          </p:cNvPr>
          <p:cNvSpPr/>
          <p:nvPr userDrawn="1"/>
        </p:nvSpPr>
        <p:spPr>
          <a:xfrm>
            <a:off x="120073" y="590309"/>
            <a:ext cx="11951854" cy="6167893"/>
          </a:xfrm>
          <a:prstGeom prst="roundRect">
            <a:avLst>
              <a:gd name="adj" fmla="val 38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6B0D6868-B525-409C-8069-2BE09FC76F31}"/>
              </a:ext>
            </a:extLst>
          </p:cNvPr>
          <p:cNvSpPr/>
          <p:nvPr userDrawn="1"/>
        </p:nvSpPr>
        <p:spPr>
          <a:xfrm>
            <a:off x="120073" y="99796"/>
            <a:ext cx="3048982" cy="352784"/>
          </a:xfrm>
          <a:custGeom>
            <a:avLst/>
            <a:gdLst>
              <a:gd name="connsiteX0" fmla="*/ 185178 w 3048982"/>
              <a:gd name="connsiteY0" fmla="*/ 0 h 352784"/>
              <a:gd name="connsiteX1" fmla="*/ 3048982 w 3048982"/>
              <a:gd name="connsiteY1" fmla="*/ 0 h 352784"/>
              <a:gd name="connsiteX2" fmla="*/ 2960786 w 3048982"/>
              <a:gd name="connsiteY2" fmla="*/ 352783 h 352784"/>
              <a:gd name="connsiteX3" fmla="*/ 2566332 w 3048982"/>
              <a:gd name="connsiteY3" fmla="*/ 352783 h 352784"/>
              <a:gd name="connsiteX4" fmla="*/ 2566327 w 3048982"/>
              <a:gd name="connsiteY4" fmla="*/ 352784 h 352784"/>
              <a:gd name="connsiteX5" fmla="*/ 96546 w 3048982"/>
              <a:gd name="connsiteY5" fmla="*/ 352784 h 352784"/>
              <a:gd name="connsiteX6" fmla="*/ 0 w 3048982"/>
              <a:gd name="connsiteY6" fmla="*/ 256238 h 352784"/>
              <a:gd name="connsiteX7" fmla="*/ 0 w 3048982"/>
              <a:gd name="connsiteY7" fmla="*/ 96547 h 352784"/>
              <a:gd name="connsiteX8" fmla="*/ 96546 w 3048982"/>
              <a:gd name="connsiteY8" fmla="*/ 1 h 352784"/>
              <a:gd name="connsiteX9" fmla="*/ 185178 w 3048982"/>
              <a:gd name="connsiteY9" fmla="*/ 1 h 35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8982" h="352784">
                <a:moveTo>
                  <a:pt x="185178" y="0"/>
                </a:moveTo>
                <a:lnTo>
                  <a:pt x="3048982" y="0"/>
                </a:lnTo>
                <a:lnTo>
                  <a:pt x="2960786" y="352783"/>
                </a:lnTo>
                <a:lnTo>
                  <a:pt x="2566332" y="352783"/>
                </a:lnTo>
                <a:lnTo>
                  <a:pt x="2566327" y="352784"/>
                </a:lnTo>
                <a:lnTo>
                  <a:pt x="96546" y="352784"/>
                </a:lnTo>
                <a:cubicBezTo>
                  <a:pt x="43225" y="352784"/>
                  <a:pt x="0" y="309559"/>
                  <a:pt x="0" y="256238"/>
                </a:cubicBezTo>
                <a:lnTo>
                  <a:pt x="0" y="96547"/>
                </a:lnTo>
                <a:cubicBezTo>
                  <a:pt x="0" y="43226"/>
                  <a:pt x="43225" y="1"/>
                  <a:pt x="96546" y="1"/>
                </a:cubicBezTo>
                <a:lnTo>
                  <a:pt x="18517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67D1D99E-BF45-4308-AB0E-D2D11E6426A4}"/>
              </a:ext>
            </a:extLst>
          </p:cNvPr>
          <p:cNvSpPr/>
          <p:nvPr userDrawn="1"/>
        </p:nvSpPr>
        <p:spPr>
          <a:xfrm>
            <a:off x="3155756" y="99797"/>
            <a:ext cx="2952000" cy="352783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D07A0291-01D7-4D57-8D3A-1DE41E0CD650}"/>
              </a:ext>
            </a:extLst>
          </p:cNvPr>
          <p:cNvSpPr/>
          <p:nvPr userDrawn="1"/>
        </p:nvSpPr>
        <p:spPr>
          <a:xfrm>
            <a:off x="6094457" y="99797"/>
            <a:ext cx="2952000" cy="352783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1387E16-98E3-43F8-8AD7-9D2260EB2735}"/>
              </a:ext>
            </a:extLst>
          </p:cNvPr>
          <p:cNvSpPr/>
          <p:nvPr userDrawn="1"/>
        </p:nvSpPr>
        <p:spPr>
          <a:xfrm>
            <a:off x="9033158" y="99796"/>
            <a:ext cx="3038769" cy="352784"/>
          </a:xfrm>
          <a:custGeom>
            <a:avLst/>
            <a:gdLst>
              <a:gd name="connsiteX0" fmla="*/ 88196 w 3038769"/>
              <a:gd name="connsiteY0" fmla="*/ 0 h 352784"/>
              <a:gd name="connsiteX1" fmla="*/ 2952000 w 3038769"/>
              <a:gd name="connsiteY1" fmla="*/ 0 h 352784"/>
              <a:gd name="connsiteX2" fmla="*/ 2951530 w 3038769"/>
              <a:gd name="connsiteY2" fmla="*/ 1880 h 352784"/>
              <a:gd name="connsiteX3" fmla="*/ 2979803 w 3038769"/>
              <a:gd name="connsiteY3" fmla="*/ 7588 h 352784"/>
              <a:gd name="connsiteX4" fmla="*/ 3038769 w 3038769"/>
              <a:gd name="connsiteY4" fmla="*/ 96547 h 352784"/>
              <a:gd name="connsiteX5" fmla="*/ 3038769 w 3038769"/>
              <a:gd name="connsiteY5" fmla="*/ 256238 h 352784"/>
              <a:gd name="connsiteX6" fmla="*/ 2942223 w 3038769"/>
              <a:gd name="connsiteY6" fmla="*/ 352784 h 352784"/>
              <a:gd name="connsiteX7" fmla="*/ 955533 w 3038769"/>
              <a:gd name="connsiteY7" fmla="*/ 352784 h 352784"/>
              <a:gd name="connsiteX8" fmla="*/ 955528 w 3038769"/>
              <a:gd name="connsiteY8" fmla="*/ 352783 h 352784"/>
              <a:gd name="connsiteX9" fmla="*/ 0 w 3038769"/>
              <a:gd name="connsiteY9" fmla="*/ 352783 h 35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38769" h="352784">
                <a:moveTo>
                  <a:pt x="88196" y="0"/>
                </a:moveTo>
                <a:lnTo>
                  <a:pt x="2952000" y="0"/>
                </a:lnTo>
                <a:lnTo>
                  <a:pt x="2951530" y="1880"/>
                </a:lnTo>
                <a:lnTo>
                  <a:pt x="2979803" y="7588"/>
                </a:lnTo>
                <a:cubicBezTo>
                  <a:pt x="3014455" y="22245"/>
                  <a:pt x="3038769" y="56556"/>
                  <a:pt x="3038769" y="96547"/>
                </a:cubicBezTo>
                <a:lnTo>
                  <a:pt x="3038769" y="256238"/>
                </a:lnTo>
                <a:cubicBezTo>
                  <a:pt x="3038769" y="309559"/>
                  <a:pt x="2995544" y="352784"/>
                  <a:pt x="2942223" y="352784"/>
                </a:cubicBezTo>
                <a:lnTo>
                  <a:pt x="955533" y="352784"/>
                </a:lnTo>
                <a:lnTo>
                  <a:pt x="955528" y="352783"/>
                </a:lnTo>
                <a:lnTo>
                  <a:pt x="0" y="352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8FEDEFB-E46D-4893-830E-40B73814A071}"/>
              </a:ext>
            </a:extLst>
          </p:cNvPr>
          <p:cNvSpPr/>
          <p:nvPr userDrawn="1"/>
        </p:nvSpPr>
        <p:spPr>
          <a:xfrm>
            <a:off x="217055" y="133948"/>
            <a:ext cx="132080" cy="284480"/>
          </a:xfrm>
          <a:prstGeom prst="roundRect">
            <a:avLst/>
          </a:prstGeom>
          <a:solidFill>
            <a:srgbClr val="80B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BAD767-D6DA-4E30-B934-6DAFEA33D58C}"/>
              </a:ext>
            </a:extLst>
          </p:cNvPr>
          <p:cNvSpPr/>
          <p:nvPr userDrawn="1"/>
        </p:nvSpPr>
        <p:spPr>
          <a:xfrm>
            <a:off x="11839779" y="133948"/>
            <a:ext cx="132080" cy="284480"/>
          </a:xfrm>
          <a:prstGeom prst="roundRect">
            <a:avLst/>
          </a:prstGeom>
          <a:solidFill>
            <a:srgbClr val="80B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5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hyperlink" Target="https://www.minecraft.net/ko-kr/article/ps4-new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hyperlink" Target="https://m.post.naver.com/viewer/postView.nhn?volumeNo=16968252&amp;memberNo=19217732" TargetMode="External"/><Relationship Id="rId4" Type="http://schemas.openxmlformats.org/officeDocument/2006/relationships/image" Target="../media/image21.jpeg"/><Relationship Id="rId9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slideshare.net/wansteady/what-can-we-learn-from-crossplatform-gam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sisajournal-e.com/news/articleView.html?idxno=17129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epicgames.com/fortnite/ko/news/nintendo-switch-preannouncement" TargetMode="Externa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0E917-EE19-45A0-B65F-2C0E50E29B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게임 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25BD5F-185C-49A7-B9BB-5EFE32DA29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플레이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게임의 정의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의도 분석과 개발 시 고려사항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 김광현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47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EC6134-B412-4DA1-B5DF-C706A8EAB404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이외 사례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3979038-47D9-4A6A-AE13-75E79CF63F5B}"/>
              </a:ext>
            </a:extLst>
          </p:cNvPr>
          <p:cNvSpPr/>
          <p:nvPr/>
        </p:nvSpPr>
        <p:spPr>
          <a:xfrm>
            <a:off x="5362574" y="2759606"/>
            <a:ext cx="6548511" cy="1058324"/>
          </a:xfrm>
          <a:prstGeom prst="roundRect">
            <a:avLst>
              <a:gd name="adj" fmla="val 85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하스스톤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CCG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수집형 카드 게임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게임이라 복잡한 조작도 없고 플랫폼 차이에 따른 유저들의 플레이 차이가 적어서 크로스 플랫폼을 제작하는 것이 용이했다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29E839-4F4D-406E-BD8A-EF18C396F442}"/>
              </a:ext>
            </a:extLst>
          </p:cNvPr>
          <p:cNvSpPr/>
          <p:nvPr/>
        </p:nvSpPr>
        <p:spPr>
          <a:xfrm>
            <a:off x="5362573" y="5510042"/>
            <a:ext cx="6548512" cy="1058324"/>
          </a:xfrm>
          <a:prstGeom prst="roundRect">
            <a:avLst>
              <a:gd name="adj" fmla="val 933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데스티니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 플랫폼이지만 크로스 세이브를 지원함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플랫폼 마다 유저풀은 분리 되어 있지만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된 계정 하나로 다른 플랫폼에서도 그 계정의 캐릭터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아이템 등을 이용 할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880A7B-600D-4436-A256-25C1504A7D91}"/>
              </a:ext>
            </a:extLst>
          </p:cNvPr>
          <p:cNvSpPr/>
          <p:nvPr/>
        </p:nvSpPr>
        <p:spPr>
          <a:xfrm>
            <a:off x="5362574" y="4113164"/>
            <a:ext cx="6548511" cy="1058324"/>
          </a:xfrm>
          <a:prstGeom prst="roundRect">
            <a:avLst>
              <a:gd name="adj" fmla="val 109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테라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검은 사막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PS4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현재는 크로스 플랫폼은 아니나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소니의 행보에 발맞춰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XBOX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발매 했던 테라와 검은 사막이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PS4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출시 한 것은 주목해 볼만 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D6D5EE-47CF-4DD1-8CC8-6D83B0C4D62A}"/>
              </a:ext>
            </a:extLst>
          </p:cNvPr>
          <p:cNvSpPr/>
          <p:nvPr/>
        </p:nvSpPr>
        <p:spPr>
          <a:xfrm>
            <a:off x="5362574" y="1391988"/>
            <a:ext cx="6548511" cy="1058324"/>
          </a:xfrm>
          <a:prstGeom prst="roundRect">
            <a:avLst>
              <a:gd name="adj" fmla="val 1096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마인크래프트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PS(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소니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포트나이트를 시작으로 콘솔 간 크로스 플레이를 적극적으로 지원하면서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마인크래프트 역시 모든 플랫폼에서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플레이가 가능한 게임이 되었다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F25522-2629-4FDF-B296-3FB85F39C3F3}"/>
              </a:ext>
            </a:extLst>
          </p:cNvPr>
          <p:cNvSpPr/>
          <p:nvPr/>
        </p:nvSpPr>
        <p:spPr>
          <a:xfrm>
            <a:off x="9070244" y="2390275"/>
            <a:ext cx="2840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https://www.minecraft.net/ko-kr/article/ps4-news</a:t>
            </a:r>
            <a:endParaRPr lang="en-US" sz="10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EC7008-B125-49F2-B9E8-DC060A191039}"/>
              </a:ext>
            </a:extLst>
          </p:cNvPr>
          <p:cNvSpPr/>
          <p:nvPr/>
        </p:nvSpPr>
        <p:spPr>
          <a:xfrm>
            <a:off x="11875200" y="6568366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59D6DB-989F-47F2-9214-3DAC5FEFF4EB}"/>
              </a:ext>
            </a:extLst>
          </p:cNvPr>
          <p:cNvSpPr/>
          <p:nvPr/>
        </p:nvSpPr>
        <p:spPr>
          <a:xfrm>
            <a:off x="11875200" y="1071917"/>
            <a:ext cx="316800" cy="31830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Image result for minecraft cross platform&quot;">
            <a:extLst>
              <a:ext uri="{FF2B5EF4-FFF2-40B4-BE49-F238E27FC236}">
                <a16:creationId xmlns:a16="http://schemas.microsoft.com/office/drawing/2014/main" id="{217EDC1A-F863-4419-8362-892799210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2" t="8408" r="32055" b="22163"/>
          <a:stretch/>
        </p:blipFill>
        <p:spPr bwMode="auto">
          <a:xfrm>
            <a:off x="233679" y="1391988"/>
            <a:ext cx="2409112" cy="2423736"/>
          </a:xfrm>
          <a:prstGeom prst="roundRect">
            <a:avLst>
              <a:gd name="adj" fmla="val 51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하스스톤&quot;">
            <a:extLst>
              <a:ext uri="{FF2B5EF4-FFF2-40B4-BE49-F238E27FC236}">
                <a16:creationId xmlns:a16="http://schemas.microsoft.com/office/drawing/2014/main" id="{B1014969-9461-4C66-B082-9C3499F38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r="17428" b="3061"/>
          <a:stretch/>
        </p:blipFill>
        <p:spPr bwMode="auto">
          <a:xfrm>
            <a:off x="2642792" y="1581333"/>
            <a:ext cx="2509524" cy="211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65BAA-8B0E-4425-B700-EDF43754CC2E}"/>
              </a:ext>
            </a:extLst>
          </p:cNvPr>
          <p:cNvSpPr/>
          <p:nvPr/>
        </p:nvSpPr>
        <p:spPr>
          <a:xfrm>
            <a:off x="6525673" y="5171488"/>
            <a:ext cx="54326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hlinkClick r:id="rId5"/>
              </a:rPr>
              <a:t>https://m.post.naver.com/viewer/postView.nhn?volumeNo=16968252&amp;memberNo=19217732</a:t>
            </a:r>
            <a:r>
              <a:rPr lang="en-US" altLang="ko-KR" sz="800" dirty="0"/>
              <a:t> </a:t>
            </a:r>
            <a:r>
              <a:rPr lang="ko-KR" altLang="en-US" sz="800" dirty="0" err="1"/>
              <a:t>검은사막</a:t>
            </a:r>
            <a:endParaRPr lang="ko-KR" altLang="en-US" sz="800" dirty="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F0D36922-75BA-47DE-8B87-CE8D772D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4113090"/>
            <a:ext cx="2409112" cy="1355126"/>
          </a:xfrm>
          <a:prstGeom prst="roundRect">
            <a:avLst>
              <a:gd name="adj" fmla="val 56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mage result for 테라 ps4&quot;">
            <a:extLst>
              <a:ext uri="{FF2B5EF4-FFF2-40B4-BE49-F238E27FC236}">
                <a16:creationId xmlns:a16="http://schemas.microsoft.com/office/drawing/2014/main" id="{BB7A7739-26FF-4DA4-87ED-0396184C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5213240"/>
            <a:ext cx="2409112" cy="1355126"/>
          </a:xfrm>
          <a:prstGeom prst="roundRect">
            <a:avLst>
              <a:gd name="adj" fmla="val 90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데스티니2 크로스세이브&quot;">
            <a:extLst>
              <a:ext uri="{FF2B5EF4-FFF2-40B4-BE49-F238E27FC236}">
                <a16:creationId xmlns:a16="http://schemas.microsoft.com/office/drawing/2014/main" id="{9042D8A2-56A4-4931-959D-A864666D2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3" r="22544"/>
          <a:stretch/>
        </p:blipFill>
        <p:spPr bwMode="auto">
          <a:xfrm>
            <a:off x="2642792" y="4113090"/>
            <a:ext cx="2509524" cy="2455276"/>
          </a:xfrm>
          <a:prstGeom prst="roundRect">
            <a:avLst>
              <a:gd name="adj" fmla="val 86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mage result for 데스티니2 크로스세이브&quot;">
            <a:extLst>
              <a:ext uri="{FF2B5EF4-FFF2-40B4-BE49-F238E27FC236}">
                <a16:creationId xmlns:a16="http://schemas.microsoft.com/office/drawing/2014/main" id="{B4F15DF2-30CE-4D50-AABE-3565E8ACF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792" y="5213240"/>
            <a:ext cx="2509524" cy="135512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F6ECCF00-A190-4587-BC21-431BEB1F2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9"/>
          <a:stretch/>
        </p:blipFill>
        <p:spPr bwMode="auto">
          <a:xfrm>
            <a:off x="1595534" y="4108680"/>
            <a:ext cx="1047257" cy="13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데스티니2 크로스세이브&quot;">
            <a:extLst>
              <a:ext uri="{FF2B5EF4-FFF2-40B4-BE49-F238E27FC236}">
                <a16:creationId xmlns:a16="http://schemas.microsoft.com/office/drawing/2014/main" id="{E8A9A48F-E228-410E-A8F9-AA4EDA8D6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3" r="43535" b="56893"/>
          <a:stretch/>
        </p:blipFill>
        <p:spPr bwMode="auto">
          <a:xfrm>
            <a:off x="2642792" y="4113090"/>
            <a:ext cx="1593306" cy="105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데스티니2 크로스세이브&quot;">
            <a:extLst>
              <a:ext uri="{FF2B5EF4-FFF2-40B4-BE49-F238E27FC236}">
                <a16:creationId xmlns:a16="http://schemas.microsoft.com/office/drawing/2014/main" id="{4CC40187-62D1-48F6-986A-497EA33AF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7"/>
          <a:stretch/>
        </p:blipFill>
        <p:spPr bwMode="auto">
          <a:xfrm>
            <a:off x="2642792" y="5213240"/>
            <a:ext cx="1294726" cy="13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Image result for 테라 ps4&quot;">
            <a:extLst>
              <a:ext uri="{FF2B5EF4-FFF2-40B4-BE49-F238E27FC236}">
                <a16:creationId xmlns:a16="http://schemas.microsoft.com/office/drawing/2014/main" id="{010FC174-8E7C-40DC-8304-0CADE06FF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4"/>
          <a:stretch/>
        </p:blipFill>
        <p:spPr bwMode="auto">
          <a:xfrm>
            <a:off x="1511559" y="5213240"/>
            <a:ext cx="1131232" cy="135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데스티니2 크로스세이브&quot;">
            <a:extLst>
              <a:ext uri="{FF2B5EF4-FFF2-40B4-BE49-F238E27FC236}">
                <a16:creationId xmlns:a16="http://schemas.microsoft.com/office/drawing/2014/main" id="{9A5F5F60-E584-4F75-BC2C-E0C12E26A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" b="54351"/>
          <a:stretch/>
        </p:blipFill>
        <p:spPr bwMode="auto">
          <a:xfrm>
            <a:off x="2648366" y="5213240"/>
            <a:ext cx="2503949" cy="61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테라 ps4&quot;">
            <a:extLst>
              <a:ext uri="{FF2B5EF4-FFF2-40B4-BE49-F238E27FC236}">
                <a16:creationId xmlns:a16="http://schemas.microsoft.com/office/drawing/2014/main" id="{CF7A9291-DE11-49D9-AFF3-D0D8D4624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82"/>
          <a:stretch/>
        </p:blipFill>
        <p:spPr bwMode="auto">
          <a:xfrm>
            <a:off x="234481" y="5213240"/>
            <a:ext cx="2409112" cy="37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minecraft cross platform&quot;">
            <a:extLst>
              <a:ext uri="{FF2B5EF4-FFF2-40B4-BE49-F238E27FC236}">
                <a16:creationId xmlns:a16="http://schemas.microsoft.com/office/drawing/2014/main" id="{D2BA45C7-3987-4587-8CDE-48C644BF0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6" t="8473" r="32055" b="22098"/>
          <a:stretch/>
        </p:blipFill>
        <p:spPr bwMode="auto">
          <a:xfrm>
            <a:off x="1511558" y="1394194"/>
            <a:ext cx="1131231" cy="24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하스스톤&quot;">
            <a:extLst>
              <a:ext uri="{FF2B5EF4-FFF2-40B4-BE49-F238E27FC236}">
                <a16:creationId xmlns:a16="http://schemas.microsoft.com/office/drawing/2014/main" id="{C71DC820-E801-4453-92FA-5D34146A3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t="90969" r="17428" b="3061"/>
          <a:stretch/>
        </p:blipFill>
        <p:spPr bwMode="auto">
          <a:xfrm flipV="1">
            <a:off x="2642792" y="3688298"/>
            <a:ext cx="2509524" cy="129632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하스스톤&quot;">
            <a:extLst>
              <a:ext uri="{FF2B5EF4-FFF2-40B4-BE49-F238E27FC236}">
                <a16:creationId xmlns:a16="http://schemas.microsoft.com/office/drawing/2014/main" id="{BF2D7424-F9C8-45BF-8110-7E9052A2E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r="17428" b="91177"/>
          <a:stretch/>
        </p:blipFill>
        <p:spPr bwMode="auto">
          <a:xfrm flipV="1">
            <a:off x="2642792" y="1396106"/>
            <a:ext cx="2509524" cy="192070"/>
          </a:xfrm>
          <a:prstGeom prst="roundRect">
            <a:avLst>
              <a:gd name="adj" fmla="val 293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하스스톤&quot;">
            <a:extLst>
              <a:ext uri="{FF2B5EF4-FFF2-40B4-BE49-F238E27FC236}">
                <a16:creationId xmlns:a16="http://schemas.microsoft.com/office/drawing/2014/main" id="{474EA280-F412-4890-ADB7-BA918E43E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r="47544" b="91201"/>
          <a:stretch/>
        </p:blipFill>
        <p:spPr bwMode="auto">
          <a:xfrm flipV="1">
            <a:off x="2642792" y="1393673"/>
            <a:ext cx="1343992" cy="19155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하스스톤&quot;">
            <a:extLst>
              <a:ext uri="{FF2B5EF4-FFF2-40B4-BE49-F238E27FC236}">
                <a16:creationId xmlns:a16="http://schemas.microsoft.com/office/drawing/2014/main" id="{C618C18F-DF6B-42D7-A15E-DD100ABEF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t="90969" r="68494" b="3215"/>
          <a:stretch/>
        </p:blipFill>
        <p:spPr bwMode="auto">
          <a:xfrm flipV="1">
            <a:off x="2642789" y="3691658"/>
            <a:ext cx="533227" cy="126272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하스스톤&quot;">
            <a:extLst>
              <a:ext uri="{FF2B5EF4-FFF2-40B4-BE49-F238E27FC236}">
                <a16:creationId xmlns:a16="http://schemas.microsoft.com/office/drawing/2014/main" id="{5908C939-BEEA-4606-A646-6B66FAEF9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6" t="94230" r="17428" b="3215"/>
          <a:stretch/>
        </p:blipFill>
        <p:spPr bwMode="auto">
          <a:xfrm flipV="1">
            <a:off x="4821554" y="3691658"/>
            <a:ext cx="330757" cy="5547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Image result for 하스스톤&quot;">
            <a:extLst>
              <a:ext uri="{FF2B5EF4-FFF2-40B4-BE49-F238E27FC236}">
                <a16:creationId xmlns:a16="http://schemas.microsoft.com/office/drawing/2014/main" id="{F4EDA9DD-7B6B-41A4-9206-A3C5D7272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5" r="17427" b="94021"/>
          <a:stretch/>
        </p:blipFill>
        <p:spPr bwMode="auto">
          <a:xfrm flipV="1">
            <a:off x="4775835" y="1455061"/>
            <a:ext cx="376475" cy="130162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3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0F5F218-8506-4D4E-A238-F7118D51787A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리니지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2M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퍼플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5DFD3D-8F64-49C6-A37F-7F943BD274A5}"/>
              </a:ext>
            </a:extLst>
          </p:cNvPr>
          <p:cNvSpPr/>
          <p:nvPr/>
        </p:nvSpPr>
        <p:spPr>
          <a:xfrm>
            <a:off x="8163919" y="1391911"/>
            <a:ext cx="3747165" cy="1681221"/>
          </a:xfrm>
          <a:prstGeom prst="roundRect">
            <a:avLst>
              <a:gd name="adj" fmla="val 703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개발사인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NCSOFT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지원하는 앱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2M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즐길 수 있게 만들어 준다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애뮬레이터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(NOX,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블루 스택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등과 비슷한 기능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개발사에서 배포 하여 최적화 등에서 더 뛰어남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7FDA46-50B3-4F77-8BF7-24737EA99AED}"/>
              </a:ext>
            </a:extLst>
          </p:cNvPr>
          <p:cNvSpPr/>
          <p:nvPr/>
        </p:nvSpPr>
        <p:spPr>
          <a:xfrm>
            <a:off x="233680" y="3429000"/>
            <a:ext cx="11677406" cy="3093720"/>
          </a:xfrm>
          <a:prstGeom prst="roundRect">
            <a:avLst>
              <a:gd name="adj" fmla="val 619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크로스플랫폼을 지원 하는 방식은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 된 게임을 모바일에서도 출시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플레이를 지원하는 방식이었음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리니지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2M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모바일 게임을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에서도 즐길 수 있게 플랫폼 형태의 앱을 개발 한 것으로 성격이 다름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개발을 하게 된 이유로는 기존에도 에뮬레이터로 많은 사람들이 모바일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RPG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하기 때문임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블루스택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NOX,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모모 등 다양한 에뮬레이터들이 만들어지고 실제로 다운로드 하는 등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버전에서 모바일로 옮기는 것 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모바일에서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 하는게 훨씬 쉬움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제작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애뮬레이터가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있으면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차기작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출시 때 다른 게임 보다 유리한 위치에서 개발 할 수 있음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단점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에뮬레이터 만들 기술력이 없으면 불가능함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44A219-FE27-40A1-80C0-F69E17BFEC7A}"/>
              </a:ext>
            </a:extLst>
          </p:cNvPr>
          <p:cNvGrpSpPr/>
          <p:nvPr/>
        </p:nvGrpSpPr>
        <p:grpSpPr>
          <a:xfrm>
            <a:off x="4276381" y="1391912"/>
            <a:ext cx="3636000" cy="1681222"/>
            <a:chOff x="438539" y="2349660"/>
            <a:chExt cx="2967134" cy="168122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8A79BFF-7D03-469A-9187-80B3F71E86FC}"/>
                </a:ext>
              </a:extLst>
            </p:cNvPr>
            <p:cNvSpPr/>
            <p:nvPr/>
          </p:nvSpPr>
          <p:spPr>
            <a:xfrm>
              <a:off x="2458526" y="2349660"/>
              <a:ext cx="947147" cy="16812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</a:t>
              </a:r>
              <a:endPara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99BC283-8B48-4356-8483-29AC25CB81CB}"/>
                </a:ext>
              </a:extLst>
            </p:cNvPr>
            <p:cNvSpPr/>
            <p:nvPr/>
          </p:nvSpPr>
          <p:spPr>
            <a:xfrm>
              <a:off x="438539" y="2349660"/>
              <a:ext cx="1757709" cy="16812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5D84016-B6CE-41D4-9843-E481A9EE8A28}"/>
                </a:ext>
              </a:extLst>
            </p:cNvPr>
            <p:cNvSpPr/>
            <p:nvPr/>
          </p:nvSpPr>
          <p:spPr>
            <a:xfrm>
              <a:off x="480089" y="3023506"/>
              <a:ext cx="1090077" cy="735226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리니지</a:t>
              </a:r>
              <a:r>
                <a:rPr lang="en-US" altLang="ko-KR" sz="110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PC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92A3AA3-B31C-4D11-BE77-4F6713B055D7}"/>
                </a:ext>
              </a:extLst>
            </p:cNvPr>
            <p:cNvSpPr/>
            <p:nvPr/>
          </p:nvSpPr>
          <p:spPr>
            <a:xfrm>
              <a:off x="1632030" y="3023506"/>
              <a:ext cx="1674336" cy="735226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퍼플</a:t>
              </a:r>
              <a:endPara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2856A42-91B6-499F-AE6A-EC4EF20340F9}"/>
                </a:ext>
              </a:extLst>
            </p:cNvPr>
            <p:cNvSpPr/>
            <p:nvPr/>
          </p:nvSpPr>
          <p:spPr>
            <a:xfrm>
              <a:off x="1763874" y="3377098"/>
              <a:ext cx="1443000" cy="286348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리니지</a:t>
              </a:r>
              <a:r>
                <a:rPr lang="en-US" altLang="ko-KR" sz="110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2M</a:t>
              </a: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B04DA33-0817-4B7B-A23B-68E3527D40B0}"/>
              </a:ext>
            </a:extLst>
          </p:cNvPr>
          <p:cNvSpPr/>
          <p:nvPr/>
        </p:nvSpPr>
        <p:spPr>
          <a:xfrm>
            <a:off x="233680" y="1391912"/>
            <a:ext cx="3792782" cy="1681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22B803-976D-4733-9C25-F6A8059C98DA}"/>
              </a:ext>
            </a:extLst>
          </p:cNvPr>
          <p:cNvSpPr/>
          <p:nvPr/>
        </p:nvSpPr>
        <p:spPr>
          <a:xfrm>
            <a:off x="11875200" y="1787049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76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B7360FB-6023-4C57-9657-26416301BC80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제공 시 고려 할 요소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BBE02E0-D8FE-43E1-8EAD-4F58008FEA17}"/>
              </a:ext>
            </a:extLst>
          </p:cNvPr>
          <p:cNvSpPr/>
          <p:nvPr/>
        </p:nvSpPr>
        <p:spPr>
          <a:xfrm>
            <a:off x="392080" y="1399626"/>
            <a:ext cx="3636000" cy="2208224"/>
          </a:xfrm>
          <a:prstGeom prst="roundRect">
            <a:avLst>
              <a:gd name="adj" fmla="val 57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플랫폼을 제공 하는 목적</a:t>
            </a:r>
            <a:endParaRPr lang="en-US" sz="12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372BE27-D26F-4B21-B9B6-B5FEA6226CE4}"/>
              </a:ext>
            </a:extLst>
          </p:cNvPr>
          <p:cNvSpPr/>
          <p:nvPr/>
        </p:nvSpPr>
        <p:spPr>
          <a:xfrm>
            <a:off x="4278000" y="1399626"/>
            <a:ext cx="3636000" cy="2208224"/>
          </a:xfrm>
          <a:prstGeom prst="roundRect">
            <a:avLst>
              <a:gd name="adj" fmla="val 450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 고려한 보조 시스템</a:t>
            </a:r>
            <a:endParaRPr lang="en-US" sz="12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DC4122-8D2C-45A4-980C-8D0740092078}"/>
              </a:ext>
            </a:extLst>
          </p:cNvPr>
          <p:cNvSpPr/>
          <p:nvPr/>
        </p:nvSpPr>
        <p:spPr>
          <a:xfrm>
            <a:off x="8163920" y="1399626"/>
            <a:ext cx="3636000" cy="2208224"/>
          </a:xfrm>
          <a:prstGeom prst="roundRect">
            <a:avLst>
              <a:gd name="adj" fmla="val 28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86CD68-5CAA-4873-A473-E0914699805E}"/>
              </a:ext>
            </a:extLst>
          </p:cNvPr>
          <p:cNvSpPr/>
          <p:nvPr/>
        </p:nvSpPr>
        <p:spPr>
          <a:xfrm>
            <a:off x="11500539" y="1241226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97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04206A-2116-4721-8BBA-42D0BDC06B16}"/>
              </a:ext>
            </a:extLst>
          </p:cNvPr>
          <p:cNvSpPr/>
          <p:nvPr/>
        </p:nvSpPr>
        <p:spPr>
          <a:xfrm>
            <a:off x="233680" y="746758"/>
            <a:ext cx="11724640" cy="5329951"/>
          </a:xfrm>
          <a:prstGeom prst="roundRect">
            <a:avLst>
              <a:gd name="adj" fmla="val 42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그럼 이제 세례를 통해 게임을 크로스 플랫폼으로 제작 할 때 분석을 토대로 고려 해야 할 사항들 정리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첫번째는 크로스 플랫폼을 지원 하는 목적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무작위 매칭 기반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FPS, AOS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경우는 크로스 플랫폼을 지원 할 경우 다른 문제를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재껴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놓고 보면 분리 된 매칭 풀을 통합 하여 유저들에게 더 좋은 매칭 환경을 제공 할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PVP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주가 아닌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배틀그라운드의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크로스 플랫폼 플레이의 유튜브 영상엔 이런 코멘트들이 달림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(pc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↔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console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인줄 알았네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단편적으로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댓글이 왜 달렸는 가를 생각 해 봤을 때 콘솔 유저들은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플레이어와 게임하기 싫다는 것임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콘솔은 독립적인 플랫폼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그래서 콘솔에서 이러한 경쟁적 플레이를 하는 유저들에겐 나에겐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hacker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들로 부터 안전 할거라는 심리가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 크로스 플랫폼 플레이에 관한 해 유저들의 코멘트와 반응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하지만 여기 또다른 사례가 있는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것이아요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데스티니인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것이에요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이들은 크로스 세이브라는 방식을 지원함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방식은 크로스플랫폼과 비슷한 것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점은 내가 플레이 하는 기기에 따라서 매칭 되는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함께 플레이 할 수 있는 유저풀이 다르다는 점이에요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복잡한 사항이 많지만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플레이를 지향하는 것은 경제력을 어느정도 갖춘 유저들은 여러가지 하드웨어 플랫폼을 사용 하는 경우가 있기 때문에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플랫폼에서 동일한 계정으로 플레이 하도록 지원 하는 것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10B578-05A0-4F92-9113-DC200E93B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886" y="5187819"/>
            <a:ext cx="1396434" cy="15389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C68CFB-9EF6-49BF-8251-5621F90E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12" y="5843623"/>
            <a:ext cx="2701432" cy="4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7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04206A-2116-4721-8BBA-42D0BDC06B16}"/>
              </a:ext>
            </a:extLst>
          </p:cNvPr>
          <p:cNvSpPr/>
          <p:nvPr/>
        </p:nvSpPr>
        <p:spPr>
          <a:xfrm>
            <a:off x="233680" y="746758"/>
            <a:ext cx="11724640" cy="5329951"/>
          </a:xfrm>
          <a:prstGeom prst="roundRect">
            <a:avLst>
              <a:gd name="adj" fmla="val 42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두번째는 필요한 보조 시스템의 면밀한 파악임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 부분을 고려하지 않으면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플랫폼을 지원 하더라도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유저들에게 많은 원성을 살 것이에요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포트나이트로 예시를 들자면 조준 보정도 없는 모바일 유저는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유저를 이길 확률이 현저히 내려 감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RPG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유저가 모바일 유저의 플레이 타임을 따라 갈 수 도 없을 것이고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 화면에 출력 되는 정보의 불편함으로 이루 말할 수 없을 것이에요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그렇기 때문에 장르에 따라 아래의 기준을 두고 생각을 해야함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경쟁 기반 게임 공통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공정한 경쟁이 되어야 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한계로 유저가 손해 본다고 생각 하는 부분이 생기는가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FPS, AOS: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조준과 발사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에이밍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해상도 등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RPG: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이용시간에 따른 플랫폼 차이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기기에 따른 보조 시스템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TCG: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출력 방식 차이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보조시스템을 미리 염두에 두고 크로스 플랫폼 개발 시 얼마나 많이 해야 할 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플랫폼은 어디인지를 정해야 할 것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519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04206A-2116-4721-8BBA-42D0BDC06B16}"/>
              </a:ext>
            </a:extLst>
          </p:cNvPr>
          <p:cNvSpPr/>
          <p:nvPr/>
        </p:nvSpPr>
        <p:spPr>
          <a:xfrm>
            <a:off x="233680" y="746758"/>
            <a:ext cx="11724640" cy="5329951"/>
          </a:xfrm>
          <a:prstGeom prst="roundRect">
            <a:avLst>
              <a:gd name="adj" fmla="val 42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세번째는 플랫폼 별 기존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UX,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업데이트 이슈 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플랫폼 마다 선호 하는 게임의 장르나 특징이 다를 수 있음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유저층에 대한 조사가 선행 되어야 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289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0EA1348-1DB1-46AE-A661-56318E00C97F}"/>
              </a:ext>
            </a:extLst>
          </p:cNvPr>
          <p:cNvSpPr/>
          <p:nvPr/>
        </p:nvSpPr>
        <p:spPr>
          <a:xfrm>
            <a:off x="233680" y="746760"/>
            <a:ext cx="11724640" cy="1813560"/>
          </a:xfrm>
          <a:prstGeom prst="roundRect">
            <a:avLst>
              <a:gd name="adj" fmla="val 35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작성의도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클라우드 게임 서비스가 대두 되면서 최근 크로스 플랫폼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플레이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염두에 두고 많은 게임이 제작 되거나 출시 되고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플랫폼을 지원 하는 것이 </a:t>
            </a:r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모바일로 나눠진 국내 시장에서 양측 유저를 모두 하나의 게임으로 끌어들여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매출이 증가 하는 효과가 있을 것이다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클라우드 서비스가 활성화 될 경우 기기의 제약이 약해지고 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</a:t>
            </a:r>
            <a:r>
              <a:rPr lang="en-US" altLang="ko-KR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등을 개발 시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가지 이상의 플랫폼을 고려하고 만들어 지는 경우가 많을 것이다</a:t>
            </a:r>
            <a:r>
              <a:rPr lang="en-US" altLang="ko-KR" sz="11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출시 된 게임 중 크로스 플랫폼을 지원 하는 게임을  분석 하여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개발에 필요한 사항을 요소로 정리하려 함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100" b="1" dirty="0">
              <a:solidFill>
                <a:srgbClr val="0554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Image result for cross platform game&quot;">
            <a:hlinkClick r:id="rId2"/>
            <a:extLst>
              <a:ext uri="{FF2B5EF4-FFF2-40B4-BE49-F238E27FC236}">
                <a16:creationId xmlns:a16="http://schemas.microsoft.com/office/drawing/2014/main" id="{BD3B8157-BF40-4ED4-9D3A-8BD5EDFB3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5076990"/>
            <a:ext cx="2397760" cy="13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895089-FAA3-4819-B9DB-E4B82FD3A77C}"/>
              </a:ext>
            </a:extLst>
          </p:cNvPr>
          <p:cNvSpPr/>
          <p:nvPr/>
        </p:nvSpPr>
        <p:spPr>
          <a:xfrm>
            <a:off x="3972560" y="6195368"/>
            <a:ext cx="79857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http://www.sisajournal-e.com/news/articleView.html?idxno=171293</a:t>
            </a:r>
            <a:r>
              <a:rPr lang="en-US" sz="900" dirty="0"/>
              <a:t> </a:t>
            </a:r>
            <a:r>
              <a:rPr lang="ko-KR" altLang="en-US" sz="900" dirty="0"/>
              <a:t>크로스플랫폼 기사</a:t>
            </a:r>
            <a:r>
              <a:rPr lang="en-US" altLang="ko-KR" sz="900" dirty="0"/>
              <a:t>[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339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21483C1-F8FB-492F-87C3-06E9E97801B2}"/>
              </a:ext>
            </a:extLst>
          </p:cNvPr>
          <p:cNvSpPr/>
          <p:nvPr/>
        </p:nvSpPr>
        <p:spPr>
          <a:xfrm>
            <a:off x="233680" y="746758"/>
            <a:ext cx="11677406" cy="1492693"/>
          </a:xfrm>
          <a:prstGeom prst="roundRect">
            <a:avLst>
              <a:gd name="adj" fmla="val 799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문서에서 크로스 플랫폼의 정의와 의의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멀티 플랫폼은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플랫폼에서 동일한 게임을 출시 하는 것을 이야기 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이때 매치 메이킹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유저층이 각 플랫폼 별로 한정됨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해외의 경우 콘솔과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국내의 경우 모바일 양대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OS, PC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출시 하는 게 보통이었음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플랫폼은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멀티 플랫폼 보다 진화 된 개념으로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플레이를 포함 하는 경우를 말함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주로 다른 사람들과 매치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메이킹을 사용하는 대전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게임이나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RPG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적용 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플레이는 이 두 가지 이상의 플랫폼에서 동일한 게임을 플레이 할 수 있는 것으로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서로 다른 플랫폼의 이용자일지라도 같은 서버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같은 세션 환경에서 플레이 가능하다</a:t>
            </a:r>
            <a:r>
              <a:rPr lang="en-US" altLang="ko-KR" sz="11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0343EA-00BF-4D18-A328-8C13CB4D51C5}"/>
              </a:ext>
            </a:extLst>
          </p:cNvPr>
          <p:cNvSpPr/>
          <p:nvPr/>
        </p:nvSpPr>
        <p:spPr>
          <a:xfrm>
            <a:off x="233680" y="3429000"/>
            <a:ext cx="11677406" cy="3110697"/>
          </a:xfrm>
          <a:prstGeom prst="roundRect">
            <a:avLst>
              <a:gd name="adj" fmla="val 5656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12" descr="Image result for PC&quot;">
            <a:extLst>
              <a:ext uri="{FF2B5EF4-FFF2-40B4-BE49-F238E27FC236}">
                <a16:creationId xmlns:a16="http://schemas.microsoft.com/office/drawing/2014/main" id="{FE272C7E-5C10-422E-8B84-A44A284E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78" y="4086607"/>
            <a:ext cx="758838" cy="75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Image result for xbox&quot;">
            <a:extLst>
              <a:ext uri="{FF2B5EF4-FFF2-40B4-BE49-F238E27FC236}">
                <a16:creationId xmlns:a16="http://schemas.microsoft.com/office/drawing/2014/main" id="{9E9A487D-60C9-45EE-9F69-9D361429B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36"/>
          <a:stretch/>
        </p:blipFill>
        <p:spPr bwMode="auto">
          <a:xfrm>
            <a:off x="2683122" y="5714325"/>
            <a:ext cx="1370750" cy="73806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8B00B4AC-6399-41B4-BC06-4F61DC2D2002}"/>
              </a:ext>
            </a:extLst>
          </p:cNvPr>
          <p:cNvSpPr/>
          <p:nvPr/>
        </p:nvSpPr>
        <p:spPr>
          <a:xfrm rot="19729096" flipH="1">
            <a:off x="2015422" y="4438883"/>
            <a:ext cx="591858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53648B2-A9F7-4033-A5C9-9C61DDA2913A}"/>
              </a:ext>
            </a:extLst>
          </p:cNvPr>
          <p:cNvSpPr/>
          <p:nvPr/>
        </p:nvSpPr>
        <p:spPr>
          <a:xfrm>
            <a:off x="388460" y="5037606"/>
            <a:ext cx="1579645" cy="3586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Some Game</a:t>
            </a:r>
          </a:p>
        </p:txBody>
      </p:sp>
      <p:pic>
        <p:nvPicPr>
          <p:cNvPr id="12" name="Picture 18" descr="Image result for android&quot;">
            <a:extLst>
              <a:ext uri="{FF2B5EF4-FFF2-40B4-BE49-F238E27FC236}">
                <a16:creationId xmlns:a16="http://schemas.microsoft.com/office/drawing/2014/main" id="{3B3C039D-2436-45D1-B2C0-C616B039D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15259" r="23235" b="15852"/>
          <a:stretch/>
        </p:blipFill>
        <p:spPr bwMode="auto">
          <a:xfrm>
            <a:off x="2953878" y="4932029"/>
            <a:ext cx="314584" cy="3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Image result for IOS&quot;">
            <a:extLst>
              <a:ext uri="{FF2B5EF4-FFF2-40B4-BE49-F238E27FC236}">
                <a16:creationId xmlns:a16="http://schemas.microsoft.com/office/drawing/2014/main" id="{A5CF2B32-E99F-43A9-9F0A-47C9B5E80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487" y="4898262"/>
            <a:ext cx="323860" cy="36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E3F2336-2B18-4075-921F-C7007240D91A}"/>
              </a:ext>
            </a:extLst>
          </p:cNvPr>
          <p:cNvSpPr/>
          <p:nvPr/>
        </p:nvSpPr>
        <p:spPr>
          <a:xfrm>
            <a:off x="459184" y="3113922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6AE65A3-0F0B-4922-A2F6-9F81D6D8246C}"/>
              </a:ext>
            </a:extLst>
          </p:cNvPr>
          <p:cNvSpPr/>
          <p:nvPr/>
        </p:nvSpPr>
        <p:spPr>
          <a:xfrm>
            <a:off x="-837527" y="2839163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22A2E01-1988-42F5-AA7C-EF0F27FABDE6}"/>
              </a:ext>
            </a:extLst>
          </p:cNvPr>
          <p:cNvSpPr/>
          <p:nvPr/>
        </p:nvSpPr>
        <p:spPr>
          <a:xfrm>
            <a:off x="459184" y="6539696"/>
            <a:ext cx="316800" cy="31830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6A219A-1A4C-4C8E-A519-0BE1C192FD69}"/>
              </a:ext>
            </a:extLst>
          </p:cNvPr>
          <p:cNvSpPr/>
          <p:nvPr/>
        </p:nvSpPr>
        <p:spPr>
          <a:xfrm>
            <a:off x="6581938" y="3587400"/>
            <a:ext cx="5187726" cy="3586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Cross-Platform(</a:t>
            </a:r>
            <a:r>
              <a:rPr lang="ko-KR" altLang="en-US" sz="16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</a:t>
            </a:r>
            <a:r>
              <a:rPr lang="en-US" altLang="ko-KR" sz="16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679A15B-8E9E-4D82-9869-D0C851B3934E}"/>
              </a:ext>
            </a:extLst>
          </p:cNvPr>
          <p:cNvSpPr/>
          <p:nvPr/>
        </p:nvSpPr>
        <p:spPr>
          <a:xfrm>
            <a:off x="2649193" y="5333373"/>
            <a:ext cx="1465912" cy="277912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 w="3175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Mobile.ver</a:t>
            </a:r>
            <a:endParaRPr lang="en-US" altLang="ko-KR" sz="1100" dirty="0">
              <a:ln w="3175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ACF0EC8-91C1-4C1C-B6C0-5DC96463B6F0}"/>
              </a:ext>
            </a:extLst>
          </p:cNvPr>
          <p:cNvSpPr/>
          <p:nvPr/>
        </p:nvSpPr>
        <p:spPr>
          <a:xfrm>
            <a:off x="2649193" y="4534490"/>
            <a:ext cx="1465912" cy="277912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 w="3175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PC.ver</a:t>
            </a:r>
            <a:endParaRPr lang="en-US" altLang="ko-KR" sz="1100" dirty="0">
              <a:ln w="3175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8368402-A465-4A36-AA01-98439D9C6DE8}"/>
              </a:ext>
            </a:extLst>
          </p:cNvPr>
          <p:cNvSpPr/>
          <p:nvPr/>
        </p:nvSpPr>
        <p:spPr>
          <a:xfrm>
            <a:off x="2649193" y="6193921"/>
            <a:ext cx="1465912" cy="277912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ln w="3175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Console.ver</a:t>
            </a:r>
            <a:endParaRPr lang="en-US" altLang="ko-KR" sz="1100" dirty="0">
              <a:ln w="3175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A23181C-3860-4C30-A334-9DBA539058EA}"/>
              </a:ext>
            </a:extLst>
          </p:cNvPr>
          <p:cNvSpPr/>
          <p:nvPr/>
        </p:nvSpPr>
        <p:spPr>
          <a:xfrm>
            <a:off x="422336" y="3583614"/>
            <a:ext cx="5915336" cy="358628"/>
          </a:xfrm>
          <a:prstGeom prst="roundRect">
            <a:avLst>
              <a:gd name="adj" fmla="val 1522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Multi-Platform</a:t>
            </a:r>
          </a:p>
        </p:txBody>
      </p:sp>
      <p:sp>
        <p:nvSpPr>
          <p:cNvPr id="59" name="화살표: 왼쪽 58">
            <a:extLst>
              <a:ext uri="{FF2B5EF4-FFF2-40B4-BE49-F238E27FC236}">
                <a16:creationId xmlns:a16="http://schemas.microsoft.com/office/drawing/2014/main" id="{02E5574F-B2B7-4844-9741-F0A2D9BB89FB}"/>
              </a:ext>
            </a:extLst>
          </p:cNvPr>
          <p:cNvSpPr/>
          <p:nvPr/>
        </p:nvSpPr>
        <p:spPr>
          <a:xfrm rot="2481275" flipH="1">
            <a:off x="2009177" y="5746257"/>
            <a:ext cx="604349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화살표: 왼쪽 59">
            <a:extLst>
              <a:ext uri="{FF2B5EF4-FFF2-40B4-BE49-F238E27FC236}">
                <a16:creationId xmlns:a16="http://schemas.microsoft.com/office/drawing/2014/main" id="{E58E5EF9-D665-4071-A61D-375CBBA9A522}"/>
              </a:ext>
            </a:extLst>
          </p:cNvPr>
          <p:cNvSpPr/>
          <p:nvPr/>
        </p:nvSpPr>
        <p:spPr>
          <a:xfrm flipH="1">
            <a:off x="2043815" y="5065813"/>
            <a:ext cx="535072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5FCF013-C7CA-4111-BF52-7F1D3E948B8D}"/>
              </a:ext>
            </a:extLst>
          </p:cNvPr>
          <p:cNvSpPr/>
          <p:nvPr/>
        </p:nvSpPr>
        <p:spPr>
          <a:xfrm>
            <a:off x="233680" y="2400200"/>
            <a:ext cx="11677406" cy="713722"/>
          </a:xfrm>
          <a:prstGeom prst="roundRect">
            <a:avLst>
              <a:gd name="adj" fmla="val 1796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spcCol="360000"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편의성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언제 어디서나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하드웨어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OS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에서도 동일한 게임을 플레이 할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확보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시간과 장소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플랫폼의 제약이 줄어 더 많은 유저의 유입을 기대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1D75AE-DB7D-4401-B70D-358E59A827D7}"/>
              </a:ext>
            </a:extLst>
          </p:cNvPr>
          <p:cNvSpPr/>
          <p:nvPr/>
        </p:nvSpPr>
        <p:spPr>
          <a:xfrm>
            <a:off x="233680" y="2239451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4FCB928-2007-4B8C-B942-33C7354824B7}"/>
              </a:ext>
            </a:extLst>
          </p:cNvPr>
          <p:cNvSpPr/>
          <p:nvPr/>
        </p:nvSpPr>
        <p:spPr>
          <a:xfrm>
            <a:off x="233680" y="3429000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4" descr="Image result for IOS&quot;">
            <a:extLst>
              <a:ext uri="{FF2B5EF4-FFF2-40B4-BE49-F238E27FC236}">
                <a16:creationId xmlns:a16="http://schemas.microsoft.com/office/drawing/2014/main" id="{F8CBFC51-7291-4CC0-B2A0-17E05F8C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09" y="5108305"/>
            <a:ext cx="292218" cy="18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포트나이트 간담회 이미지">
            <a:extLst>
              <a:ext uri="{FF2B5EF4-FFF2-40B4-BE49-F238E27FC236}">
                <a16:creationId xmlns:a16="http://schemas.microsoft.com/office/drawing/2014/main" id="{DB823976-C148-464A-A770-B8B68779A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" t="31003" r="2362" b="6282"/>
          <a:stretch/>
        </p:blipFill>
        <p:spPr bwMode="auto">
          <a:xfrm>
            <a:off x="6581938" y="4202988"/>
            <a:ext cx="5187726" cy="1760136"/>
          </a:xfrm>
          <a:prstGeom prst="roundRect">
            <a:avLst>
              <a:gd name="adj" fmla="val 1138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A7FA6C0-5F7D-4138-91BD-67F876F98FFB}"/>
              </a:ext>
            </a:extLst>
          </p:cNvPr>
          <p:cNvSpPr/>
          <p:nvPr/>
        </p:nvSpPr>
        <p:spPr>
          <a:xfrm>
            <a:off x="4240228" y="4202988"/>
            <a:ext cx="2097444" cy="496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 </a:t>
            </a:r>
            <a:r>
              <a:rPr lang="ko-KR" altLang="en-US" sz="12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매치 그룹</a:t>
            </a:r>
            <a:endParaRPr lang="en-US" altLang="ko-KR" sz="1200" b="1" dirty="0">
              <a:ln w="3175">
                <a:noFill/>
              </a:ln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5218CEF-E746-4AA3-BB7E-DD47B67668F1}"/>
              </a:ext>
            </a:extLst>
          </p:cNvPr>
          <p:cNvSpPr/>
          <p:nvPr/>
        </p:nvSpPr>
        <p:spPr>
          <a:xfrm>
            <a:off x="4240228" y="4984516"/>
            <a:ext cx="2097444" cy="496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유저 매치 그룹</a:t>
            </a:r>
            <a:endParaRPr lang="en-US" altLang="ko-KR" sz="1200" b="1" dirty="0">
              <a:ln w="3175">
                <a:noFill/>
              </a:ln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F15459D-572B-4253-8F62-36A4AA1479F5}"/>
              </a:ext>
            </a:extLst>
          </p:cNvPr>
          <p:cNvSpPr/>
          <p:nvPr/>
        </p:nvSpPr>
        <p:spPr>
          <a:xfrm>
            <a:off x="4240228" y="5800546"/>
            <a:ext cx="2097444" cy="496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 유저 매치 그룹</a:t>
            </a:r>
            <a:endParaRPr lang="en-US" altLang="ko-KR" sz="1200" b="1" dirty="0">
              <a:ln w="3175">
                <a:noFill/>
              </a:ln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화살표: 왼쪽 34">
            <a:extLst>
              <a:ext uri="{FF2B5EF4-FFF2-40B4-BE49-F238E27FC236}">
                <a16:creationId xmlns:a16="http://schemas.microsoft.com/office/drawing/2014/main" id="{0BBC83BE-7B37-4656-BCD3-DBFB6F6F01F7}"/>
              </a:ext>
            </a:extLst>
          </p:cNvPr>
          <p:cNvSpPr/>
          <p:nvPr/>
        </p:nvSpPr>
        <p:spPr>
          <a:xfrm flipH="1">
            <a:off x="4024019" y="4292418"/>
            <a:ext cx="307295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화살표: 왼쪽 35">
            <a:extLst>
              <a:ext uri="{FF2B5EF4-FFF2-40B4-BE49-F238E27FC236}">
                <a16:creationId xmlns:a16="http://schemas.microsoft.com/office/drawing/2014/main" id="{DE0E567B-7475-4656-B90A-7DF28CEB8E4D}"/>
              </a:ext>
            </a:extLst>
          </p:cNvPr>
          <p:cNvSpPr/>
          <p:nvPr/>
        </p:nvSpPr>
        <p:spPr>
          <a:xfrm flipH="1">
            <a:off x="4024019" y="5049498"/>
            <a:ext cx="307295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4DA981EE-739E-4A95-A2E6-597284CDDDA1}"/>
              </a:ext>
            </a:extLst>
          </p:cNvPr>
          <p:cNvSpPr/>
          <p:nvPr/>
        </p:nvSpPr>
        <p:spPr>
          <a:xfrm flipH="1">
            <a:off x="4024019" y="5883238"/>
            <a:ext cx="307295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AF7B320-AB01-4FC2-A82A-D75692115165}"/>
              </a:ext>
            </a:extLst>
          </p:cNvPr>
          <p:cNvSpPr/>
          <p:nvPr/>
        </p:nvSpPr>
        <p:spPr>
          <a:xfrm>
            <a:off x="7332453" y="5800546"/>
            <a:ext cx="3790818" cy="496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n w="3175">
                  <a:noFill/>
                </a:ln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동일한 매치 그룹</a:t>
            </a:r>
            <a:endParaRPr lang="en-US" altLang="ko-KR" sz="1400" b="1" dirty="0">
              <a:ln w="3175">
                <a:noFill/>
              </a:ln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화살표: 왼쪽 38">
            <a:extLst>
              <a:ext uri="{FF2B5EF4-FFF2-40B4-BE49-F238E27FC236}">
                <a16:creationId xmlns:a16="http://schemas.microsoft.com/office/drawing/2014/main" id="{93B10E16-126D-4C44-B853-EF3E201446F5}"/>
              </a:ext>
            </a:extLst>
          </p:cNvPr>
          <p:cNvSpPr/>
          <p:nvPr/>
        </p:nvSpPr>
        <p:spPr>
          <a:xfrm rot="5400000" flipH="1">
            <a:off x="9037800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0081EBA8-401F-4750-8048-8DFADD4EB73F}"/>
              </a:ext>
            </a:extLst>
          </p:cNvPr>
          <p:cNvSpPr/>
          <p:nvPr/>
        </p:nvSpPr>
        <p:spPr>
          <a:xfrm rot="5400000" flipH="1">
            <a:off x="8376776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화살표: 왼쪽 40">
            <a:extLst>
              <a:ext uri="{FF2B5EF4-FFF2-40B4-BE49-F238E27FC236}">
                <a16:creationId xmlns:a16="http://schemas.microsoft.com/office/drawing/2014/main" id="{388A802E-C14F-4D69-8312-4CC0A3D2D1FA}"/>
              </a:ext>
            </a:extLst>
          </p:cNvPr>
          <p:cNvSpPr/>
          <p:nvPr/>
        </p:nvSpPr>
        <p:spPr>
          <a:xfrm rot="5400000" flipH="1">
            <a:off x="7715752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화살표: 왼쪽 41">
            <a:extLst>
              <a:ext uri="{FF2B5EF4-FFF2-40B4-BE49-F238E27FC236}">
                <a16:creationId xmlns:a16="http://schemas.microsoft.com/office/drawing/2014/main" id="{66E8EEA4-F224-4F48-BEBB-5401867EDD0B}"/>
              </a:ext>
            </a:extLst>
          </p:cNvPr>
          <p:cNvSpPr/>
          <p:nvPr/>
        </p:nvSpPr>
        <p:spPr>
          <a:xfrm rot="3184085" flipH="1">
            <a:off x="7054728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화살표: 왼쪽 42">
            <a:extLst>
              <a:ext uri="{FF2B5EF4-FFF2-40B4-BE49-F238E27FC236}">
                <a16:creationId xmlns:a16="http://schemas.microsoft.com/office/drawing/2014/main" id="{3E38D670-D8B9-4A0B-9395-B0FC99A755C1}"/>
              </a:ext>
            </a:extLst>
          </p:cNvPr>
          <p:cNvSpPr/>
          <p:nvPr/>
        </p:nvSpPr>
        <p:spPr>
          <a:xfrm rot="5400000" flipH="1">
            <a:off x="9698824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화살표: 왼쪽 43">
            <a:extLst>
              <a:ext uri="{FF2B5EF4-FFF2-40B4-BE49-F238E27FC236}">
                <a16:creationId xmlns:a16="http://schemas.microsoft.com/office/drawing/2014/main" id="{A0E4FD49-97F6-427D-8784-9F4A07A27E30}"/>
              </a:ext>
            </a:extLst>
          </p:cNvPr>
          <p:cNvSpPr/>
          <p:nvPr/>
        </p:nvSpPr>
        <p:spPr>
          <a:xfrm rot="5400000" flipH="1">
            <a:off x="10359848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화살표: 왼쪽 44">
            <a:extLst>
              <a:ext uri="{FF2B5EF4-FFF2-40B4-BE49-F238E27FC236}">
                <a16:creationId xmlns:a16="http://schemas.microsoft.com/office/drawing/2014/main" id="{3D1EEB13-1310-462F-A99F-5AAD0ECB1EC7}"/>
              </a:ext>
            </a:extLst>
          </p:cNvPr>
          <p:cNvSpPr/>
          <p:nvPr/>
        </p:nvSpPr>
        <p:spPr>
          <a:xfrm rot="7541597" flipH="1">
            <a:off x="11020872" y="5589976"/>
            <a:ext cx="338997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13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E92BC94-D12F-4C17-90A3-CE8D8380EFF9}"/>
              </a:ext>
            </a:extLst>
          </p:cNvPr>
          <p:cNvSpPr/>
          <p:nvPr/>
        </p:nvSpPr>
        <p:spPr>
          <a:xfrm>
            <a:off x="233680" y="1548757"/>
            <a:ext cx="11677406" cy="2174239"/>
          </a:xfrm>
          <a:prstGeom prst="roundRect">
            <a:avLst>
              <a:gd name="adj" fmla="val 7321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BCB73D0-E252-4460-BB2B-2062DE72A36B}"/>
              </a:ext>
            </a:extLst>
          </p:cNvPr>
          <p:cNvSpPr/>
          <p:nvPr/>
        </p:nvSpPr>
        <p:spPr>
          <a:xfrm>
            <a:off x="4470398" y="1658297"/>
            <a:ext cx="7282288" cy="1971606"/>
          </a:xfrm>
          <a:prstGeom prst="roundRect">
            <a:avLst>
              <a:gd name="adj" fmla="val 92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9A10A9A-3BAE-4EAB-9E4C-A28DF3992C4E}"/>
              </a:ext>
            </a:extLst>
          </p:cNvPr>
          <p:cNvSpPr/>
          <p:nvPr/>
        </p:nvSpPr>
        <p:spPr>
          <a:xfrm>
            <a:off x="233680" y="4038994"/>
            <a:ext cx="11677406" cy="2534526"/>
          </a:xfrm>
          <a:prstGeom prst="roundRect">
            <a:avLst>
              <a:gd name="adj" fmla="val 664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B85B70-6163-43C4-9292-0A0431285F8B}"/>
              </a:ext>
            </a:extLst>
          </p:cNvPr>
          <p:cNvSpPr/>
          <p:nvPr/>
        </p:nvSpPr>
        <p:spPr>
          <a:xfrm>
            <a:off x="459131" y="1230933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B2BFEA-8732-4B37-98B6-8333BD70A9EE}"/>
              </a:ext>
            </a:extLst>
          </p:cNvPr>
          <p:cNvSpPr/>
          <p:nvPr/>
        </p:nvSpPr>
        <p:spPr>
          <a:xfrm>
            <a:off x="459131" y="3720690"/>
            <a:ext cx="316800" cy="31830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BA2E4B4-0B74-4D7A-812B-655C5C05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4" y="1653223"/>
            <a:ext cx="3939824" cy="1978805"/>
          </a:xfrm>
          <a:prstGeom prst="roundRect">
            <a:avLst>
              <a:gd name="adj" fmla="val 742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FE89A7D-B091-4498-8E12-3779185749D8}"/>
              </a:ext>
            </a:extLst>
          </p:cNvPr>
          <p:cNvSpPr/>
          <p:nvPr/>
        </p:nvSpPr>
        <p:spPr>
          <a:xfrm>
            <a:off x="222034" y="2403842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A0738A8-E0B2-4B93-A962-71D2CA19F9C5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 요약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7AC48A6-DCEE-4C62-B21D-23AE6C82D2AD}"/>
              </a:ext>
            </a:extLst>
          </p:cNvPr>
          <p:cNvSpPr/>
          <p:nvPr/>
        </p:nvSpPr>
        <p:spPr>
          <a:xfrm>
            <a:off x="8372408" y="4253517"/>
            <a:ext cx="3336258" cy="2123483"/>
          </a:xfrm>
          <a:prstGeom prst="roundRect">
            <a:avLst>
              <a:gd name="adj" fmla="val 56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플레이 요약</a:t>
            </a:r>
            <a:endParaRPr lang="en-US" altLang="ko-KR" sz="12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명의 플레이어가 하나의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맵에서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경쟁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맵에서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얻는 무기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아이템을 활용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사격 등으로 적 플레이어 제거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최후의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팀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승리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B96760-C82E-43B1-92CA-99F428CA4666}"/>
              </a:ext>
            </a:extLst>
          </p:cNvPr>
          <p:cNvGrpSpPr/>
          <p:nvPr/>
        </p:nvGrpSpPr>
        <p:grpSpPr>
          <a:xfrm>
            <a:off x="380434" y="4235511"/>
            <a:ext cx="3739038" cy="2141489"/>
            <a:chOff x="4474970" y="4235511"/>
            <a:chExt cx="3739038" cy="214148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8656A35-0F7C-44E6-AD1A-0B9BBE33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970" y="4235511"/>
              <a:ext cx="3739038" cy="2141489"/>
            </a:xfrm>
            <a:prstGeom prst="roundRect">
              <a:avLst>
                <a:gd name="adj" fmla="val 7415"/>
              </a:avLst>
            </a:prstGeom>
          </p:spPr>
        </p:pic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05F28E2F-A7BA-4052-BD1B-D21A9DAE2482}"/>
                </a:ext>
              </a:extLst>
            </p:cNvPr>
            <p:cNvSpPr/>
            <p:nvPr/>
          </p:nvSpPr>
          <p:spPr>
            <a:xfrm>
              <a:off x="4655272" y="5769230"/>
              <a:ext cx="3327486" cy="443752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n w="3175"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획득한 재료로 구조물 건설</a:t>
              </a:r>
              <a:endParaRPr lang="en-US" altLang="ko-KR" sz="16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A8F0314-513E-4B7B-8247-8025E3BF9E72}"/>
              </a:ext>
            </a:extLst>
          </p:cNvPr>
          <p:cNvGrpSpPr/>
          <p:nvPr/>
        </p:nvGrpSpPr>
        <p:grpSpPr>
          <a:xfrm>
            <a:off x="4276047" y="4235512"/>
            <a:ext cx="3943301" cy="2141489"/>
            <a:chOff x="376919" y="4235512"/>
            <a:chExt cx="3943301" cy="2141489"/>
          </a:xfrm>
        </p:grpSpPr>
        <p:pic>
          <p:nvPicPr>
            <p:cNvPr id="2076" name="Picture 28" descr="Image result for Fortnite play&quot;">
              <a:extLst>
                <a:ext uri="{FF2B5EF4-FFF2-40B4-BE49-F238E27FC236}">
                  <a16:creationId xmlns:a16="http://schemas.microsoft.com/office/drawing/2014/main" id="{6688C510-6EF6-4DBA-B22F-88B9592A67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19" y="4235512"/>
              <a:ext cx="3943301" cy="2141489"/>
            </a:xfrm>
            <a:prstGeom prst="roundRect">
              <a:avLst>
                <a:gd name="adj" fmla="val 670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6D012D6-450A-4083-8E19-70AB0DFB151C}"/>
                </a:ext>
              </a:extLst>
            </p:cNvPr>
            <p:cNvSpPr/>
            <p:nvPr/>
          </p:nvSpPr>
          <p:spPr>
            <a:xfrm>
              <a:off x="694906" y="5738750"/>
              <a:ext cx="3327486" cy="443752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n w="3175"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 </a:t>
              </a:r>
              <a:r>
                <a:rPr lang="en-US" altLang="ko-KR" sz="1600" dirty="0">
                  <a:ln w="3175"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100</a:t>
              </a:r>
              <a:r>
                <a:rPr lang="ko-KR" altLang="en-US" sz="1600" dirty="0">
                  <a:ln w="3175"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명과 경쟁하는 </a:t>
              </a:r>
              <a:r>
                <a:rPr lang="ko-KR" altLang="en-US" sz="1600" dirty="0" err="1">
                  <a:ln w="3175"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배틀로얄</a:t>
              </a:r>
              <a:endParaRPr lang="en-US" altLang="ko-KR" sz="16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06FEE1BC-0D8E-4BB5-A980-2EBA50A56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10037"/>
              </p:ext>
            </p:extLst>
          </p:nvPr>
        </p:nvGraphicFramePr>
        <p:xfrm>
          <a:off x="4479730" y="1791478"/>
          <a:ext cx="7275592" cy="1700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478">
                  <a:extLst>
                    <a:ext uri="{9D8B030D-6E8A-4147-A177-3AD203B41FA5}">
                      <a16:colId xmlns:a16="http://schemas.microsoft.com/office/drawing/2014/main" val="1251540339"/>
                    </a:ext>
                  </a:extLst>
                </a:gridCol>
                <a:gridCol w="2588318">
                  <a:extLst>
                    <a:ext uri="{9D8B030D-6E8A-4147-A177-3AD203B41FA5}">
                      <a16:colId xmlns:a16="http://schemas.microsoft.com/office/drawing/2014/main" val="3483432449"/>
                    </a:ext>
                  </a:extLst>
                </a:gridCol>
                <a:gridCol w="1055373">
                  <a:extLst>
                    <a:ext uri="{9D8B030D-6E8A-4147-A177-3AD203B41FA5}">
                      <a16:colId xmlns:a16="http://schemas.microsoft.com/office/drawing/2014/main" val="1807927621"/>
                    </a:ext>
                  </a:extLst>
                </a:gridCol>
                <a:gridCol w="2582423">
                  <a:extLst>
                    <a:ext uri="{9D8B030D-6E8A-4147-A177-3AD203B41FA5}">
                      <a16:colId xmlns:a16="http://schemas.microsoft.com/office/drawing/2014/main" val="1065018929"/>
                    </a:ext>
                  </a:extLst>
                </a:gridCol>
              </a:tblGrid>
              <a:tr h="3761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 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포트나이트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장르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TPS/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배틀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582363"/>
                  </a:ext>
                </a:extLst>
              </a:tr>
              <a:tr h="3761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이용자 수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천명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배틀패스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코스튬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832768"/>
                  </a:ext>
                </a:extLst>
              </a:tr>
              <a:tr h="9481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설명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포트나이트의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PVP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배틀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로얄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모드로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글로벌 이용자 수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천만명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이상의 게임이다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현재</a:t>
                      </a: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PC, XBOX, Play Station, Nintendo Switch(1), Android, IOS </a:t>
                      </a: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 플랫폼에서 크로스</a:t>
                      </a: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플랫폼을 지원 하고 있다</a:t>
                      </a: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1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13831"/>
                  </a:ext>
                </a:extLst>
              </a:tr>
            </a:tbl>
          </a:graphicData>
        </a:graphic>
      </p:graphicFrame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A11BA46-0125-470A-B866-769CA728C22C}"/>
              </a:ext>
            </a:extLst>
          </p:cNvPr>
          <p:cNvSpPr/>
          <p:nvPr/>
        </p:nvSpPr>
        <p:spPr>
          <a:xfrm>
            <a:off x="5880206" y="3641852"/>
            <a:ext cx="6035040" cy="354642"/>
          </a:xfrm>
          <a:prstGeom prst="roundRect">
            <a:avLst>
              <a:gd name="adj" fmla="val 5662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(1)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정식 버전이 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2019.12.17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출시 예정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.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공식 사이트 게시글로 이동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55AB797-65CF-4AE2-8019-44DC0E6383F2}"/>
              </a:ext>
            </a:extLst>
          </p:cNvPr>
          <p:cNvSpPr/>
          <p:nvPr/>
        </p:nvSpPr>
        <p:spPr>
          <a:xfrm>
            <a:off x="459131" y="6568366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51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F6EFB3B-0EC6-4B83-95DC-3867A0F2D97C}"/>
              </a:ext>
            </a:extLst>
          </p:cNvPr>
          <p:cNvSpPr/>
          <p:nvPr/>
        </p:nvSpPr>
        <p:spPr>
          <a:xfrm>
            <a:off x="5657708" y="1394874"/>
            <a:ext cx="6094976" cy="1410965"/>
          </a:xfrm>
          <a:prstGeom prst="roundRect">
            <a:avLst>
              <a:gd name="adj" fmla="val 938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 유저 확보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배틀로얄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장르의 특성</a:t>
            </a:r>
            <a:endParaRPr lang="en-US" altLang="ko-KR" sz="12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포트나이트는 하나의 경기에 최대 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명의 인원이 필요한 게임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게임 당 필요한 유저의 수는 많고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콘텐츠가 추가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또 매칭이 쪼개지는 등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많은 유저가 필요하다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이때 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수준 별 매칭 시스템으로 양질의 </a:t>
            </a:r>
            <a:r>
              <a:rPr lang="ko-KR" altLang="en-US" sz="1000" b="1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매칭을</a:t>
            </a:r>
            <a:r>
              <a:rPr lang="ko-KR" altLang="en-US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위해선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실력 수준의 유저를 많이 확보 할 수 록 매칭의 질이 향상 됨</a:t>
            </a:r>
            <a:r>
              <a:rPr lang="en-US" altLang="ko-KR" sz="10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5F4BE73-DC7D-4D95-832D-8D4D8606497C}"/>
              </a:ext>
            </a:extLst>
          </p:cNvPr>
          <p:cNvSpPr/>
          <p:nvPr/>
        </p:nvSpPr>
        <p:spPr>
          <a:xfrm>
            <a:off x="233680" y="3113330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포트나이트는 어떻게 크로스 플랫폼을 지원 하는가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FFD452-3374-43B3-8310-440D5EC65C47}"/>
              </a:ext>
            </a:extLst>
          </p:cNvPr>
          <p:cNvSpPr/>
          <p:nvPr/>
        </p:nvSpPr>
        <p:spPr>
          <a:xfrm>
            <a:off x="385991" y="3758927"/>
            <a:ext cx="3732051" cy="1693472"/>
          </a:xfrm>
          <a:prstGeom prst="roundRect">
            <a:avLst>
              <a:gd name="adj" fmla="val 754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3BEF432-984E-49BF-B3E0-74B2ECB57FBE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포트나이트는 왜 크로스 플랫폼을 지원 하는가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00E7605-CC19-46AC-BDE7-C9148DA7D68E}"/>
              </a:ext>
            </a:extLst>
          </p:cNvPr>
          <p:cNvSpPr/>
          <p:nvPr/>
        </p:nvSpPr>
        <p:spPr>
          <a:xfrm>
            <a:off x="233681" y="1232759"/>
            <a:ext cx="158400" cy="1584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7A0B3F3-2EBF-471C-8331-15E8C7A29240}"/>
              </a:ext>
            </a:extLst>
          </p:cNvPr>
          <p:cNvSpPr/>
          <p:nvPr/>
        </p:nvSpPr>
        <p:spPr>
          <a:xfrm>
            <a:off x="11752685" y="1232759"/>
            <a:ext cx="158400" cy="1584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4A3B14E-CA60-4C68-8280-FD77555F5460}"/>
              </a:ext>
            </a:extLst>
          </p:cNvPr>
          <p:cNvSpPr/>
          <p:nvPr/>
        </p:nvSpPr>
        <p:spPr>
          <a:xfrm>
            <a:off x="2558604" y="1229360"/>
            <a:ext cx="161799" cy="161799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0C8DBAE-3E0F-4409-9FEE-88345F34A693}"/>
              </a:ext>
            </a:extLst>
          </p:cNvPr>
          <p:cNvSpPr/>
          <p:nvPr/>
        </p:nvSpPr>
        <p:spPr>
          <a:xfrm>
            <a:off x="233680" y="3604307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0F81B1-953A-4511-B319-2E2C2E72568B}"/>
              </a:ext>
            </a:extLst>
          </p:cNvPr>
          <p:cNvSpPr/>
          <p:nvPr/>
        </p:nvSpPr>
        <p:spPr>
          <a:xfrm>
            <a:off x="11752686" y="3604307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59FCA3-2B7E-4050-A7CA-606CFC3504EB}"/>
              </a:ext>
            </a:extLst>
          </p:cNvPr>
          <p:cNvSpPr/>
          <p:nvPr/>
        </p:nvSpPr>
        <p:spPr>
          <a:xfrm>
            <a:off x="7983316" y="3604307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B77E6D-4BAD-4651-9EC5-6DD0BDAEC4C2}"/>
              </a:ext>
            </a:extLst>
          </p:cNvPr>
          <p:cNvSpPr/>
          <p:nvPr/>
        </p:nvSpPr>
        <p:spPr>
          <a:xfrm>
            <a:off x="4119326" y="3604307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25C53C2-64EE-45B8-A294-EA542FAABEEB}"/>
              </a:ext>
            </a:extLst>
          </p:cNvPr>
          <p:cNvSpPr/>
          <p:nvPr/>
        </p:nvSpPr>
        <p:spPr>
          <a:xfrm>
            <a:off x="392079" y="2795026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Picture 28" descr="Image result for Fortnite play&quot;">
            <a:extLst>
              <a:ext uri="{FF2B5EF4-FFF2-40B4-BE49-F238E27FC236}">
                <a16:creationId xmlns:a16="http://schemas.microsoft.com/office/drawing/2014/main" id="{E6616341-4E0E-46CF-B4D2-27035D2D9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22929" b="29727"/>
          <a:stretch/>
        </p:blipFill>
        <p:spPr bwMode="auto">
          <a:xfrm>
            <a:off x="392078" y="1405601"/>
            <a:ext cx="2164080" cy="1394696"/>
          </a:xfrm>
          <a:prstGeom prst="roundRect">
            <a:avLst>
              <a:gd name="adj" fmla="val 670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A10925-82DA-435B-BD8E-E104979C6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93" r="31655" b="39836"/>
          <a:stretch/>
        </p:blipFill>
        <p:spPr>
          <a:xfrm>
            <a:off x="2717005" y="1390437"/>
            <a:ext cx="2782302" cy="1409698"/>
          </a:xfrm>
          <a:prstGeom prst="roundRect">
            <a:avLst>
              <a:gd name="adj" fmla="val 6289"/>
            </a:avLst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3ADC619-E663-4111-8250-3D9728B192CE}"/>
              </a:ext>
            </a:extLst>
          </p:cNvPr>
          <p:cNvSpPr/>
          <p:nvPr/>
        </p:nvSpPr>
        <p:spPr>
          <a:xfrm>
            <a:off x="5495909" y="1229360"/>
            <a:ext cx="161799" cy="161799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425A101-4D97-4483-923F-93D058D43CD9}"/>
              </a:ext>
            </a:extLst>
          </p:cNvPr>
          <p:cNvSpPr/>
          <p:nvPr/>
        </p:nvSpPr>
        <p:spPr>
          <a:xfrm>
            <a:off x="392077" y="2354772"/>
            <a:ext cx="5103832" cy="443752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매치 당 </a:t>
            </a:r>
            <a:r>
              <a:rPr lang="en-US" altLang="ko-KR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신규 콘텐츠가 추가 될 때 마다 매치</a:t>
            </a:r>
            <a:r>
              <a:rPr lang="en-US" altLang="ko-KR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메이킹이 나눠진다</a:t>
            </a:r>
            <a:r>
              <a:rPr lang="en-US" altLang="ko-KR" sz="110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050" name="Picture 2" descr="Image result for fortnite aim assist&quot;">
            <a:extLst>
              <a:ext uri="{FF2B5EF4-FFF2-40B4-BE49-F238E27FC236}">
                <a16:creationId xmlns:a16="http://schemas.microsoft.com/office/drawing/2014/main" id="{0B0A546C-0DEB-4CDF-AA2F-824BE689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94" y="3769451"/>
            <a:ext cx="3704722" cy="2071763"/>
          </a:xfrm>
          <a:prstGeom prst="roundRect">
            <a:avLst>
              <a:gd name="adj" fmla="val 679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FF086B3-9353-44FC-9E77-94FA7A9EB43A}"/>
              </a:ext>
            </a:extLst>
          </p:cNvPr>
          <p:cNvSpPr/>
          <p:nvPr/>
        </p:nvSpPr>
        <p:spPr>
          <a:xfrm>
            <a:off x="392079" y="6540111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3E50629-1590-493E-ACB0-6ED291952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49791"/>
              </p:ext>
            </p:extLst>
          </p:nvPr>
        </p:nvGraphicFramePr>
        <p:xfrm>
          <a:off x="385992" y="3878828"/>
          <a:ext cx="3732051" cy="139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657">
                  <a:extLst>
                    <a:ext uri="{9D8B030D-6E8A-4147-A177-3AD203B41FA5}">
                      <a16:colId xmlns:a16="http://schemas.microsoft.com/office/drawing/2014/main" val="1732816723"/>
                    </a:ext>
                  </a:extLst>
                </a:gridCol>
                <a:gridCol w="2914394">
                  <a:extLst>
                    <a:ext uri="{9D8B030D-6E8A-4147-A177-3AD203B41FA5}">
                      <a16:colId xmlns:a16="http://schemas.microsoft.com/office/drawing/2014/main" val="231116545"/>
                    </a:ext>
                  </a:extLst>
                </a:gridCol>
              </a:tblGrid>
              <a:tr h="3485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플랫폼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보조 시스템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557025"/>
                  </a:ext>
                </a:extLst>
              </a:tr>
              <a:tr h="3485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없음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571478"/>
                  </a:ext>
                </a:extLst>
              </a:tr>
              <a:tr h="3485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Console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조준 보조 시스템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(aim assist)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897013"/>
                  </a:ext>
                </a:extLst>
              </a:tr>
              <a:tr h="3485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Mobile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조준 보조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편집 시스템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92853"/>
                  </a:ext>
                </a:extLst>
              </a:tr>
            </a:tbl>
          </a:graphicData>
        </a:graphic>
      </p:graphicFrame>
      <p:sp>
        <p:nvSpPr>
          <p:cNvPr id="24" name="화살표: 왼쪽 23">
            <a:extLst>
              <a:ext uri="{FF2B5EF4-FFF2-40B4-BE49-F238E27FC236}">
                <a16:creationId xmlns:a16="http://schemas.microsoft.com/office/drawing/2014/main" id="{98275A89-7B9D-4708-A305-F042AA0AAB19}"/>
              </a:ext>
            </a:extLst>
          </p:cNvPr>
          <p:cNvSpPr/>
          <p:nvPr/>
        </p:nvSpPr>
        <p:spPr>
          <a:xfrm flipH="1">
            <a:off x="3930990" y="4561243"/>
            <a:ext cx="535072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7ABD94D-E3A6-434A-A6B3-9452D7C70C0F}"/>
              </a:ext>
            </a:extLst>
          </p:cNvPr>
          <p:cNvSpPr/>
          <p:nvPr/>
        </p:nvSpPr>
        <p:spPr>
          <a:xfrm>
            <a:off x="8141717" y="3789611"/>
            <a:ext cx="3610968" cy="2071763"/>
          </a:xfrm>
          <a:prstGeom prst="roundRect">
            <a:avLst>
              <a:gd name="adj" fmla="val 754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조준 보조 시스템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(aim assist)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콘솔이나 모바일에 적용 되며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조준점으로 부터 일정 거리의 적 캐릭터를 자동으로 조준하도록 도와주는 시스템이다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→ 하드웨어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조이스틱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</a:t>
            </a:r>
            <a:r>
              <a:rPr lang="en-US" altLang="ko-KR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2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숙련도가 주는 영향이 불쾌하다고 느끼지 않을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정도로</a:t>
            </a:r>
            <a:r>
              <a:rPr lang="ko-KR" altLang="en-US" sz="12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조절함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436B63-55E5-44BF-941C-1D3D7C1B4CD5}"/>
              </a:ext>
            </a:extLst>
          </p:cNvPr>
          <p:cNvSpPr/>
          <p:nvPr/>
        </p:nvSpPr>
        <p:spPr>
          <a:xfrm>
            <a:off x="5863419" y="4556114"/>
            <a:ext cx="535072" cy="498437"/>
          </a:xfrm>
          <a:prstGeom prst="ellipse">
            <a:avLst/>
          </a:prstGeom>
          <a:noFill/>
          <a:ln w="762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A9926E-0554-446E-A5D6-687739D9057B}"/>
              </a:ext>
            </a:extLst>
          </p:cNvPr>
          <p:cNvSpPr/>
          <p:nvPr/>
        </p:nvSpPr>
        <p:spPr>
          <a:xfrm>
            <a:off x="2027970" y="5536680"/>
            <a:ext cx="1832041" cy="318304"/>
          </a:xfrm>
          <a:prstGeom prst="roundRect">
            <a:avLst>
              <a:gd name="adj" fmla="val 2209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 페이지로</a:t>
            </a:r>
            <a:endParaRPr lang="en-US" altLang="ko-KR" sz="12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485D8931-BB1A-40CE-97E5-34D3C7DBE7C5}"/>
              </a:ext>
            </a:extLst>
          </p:cNvPr>
          <p:cNvSpPr/>
          <p:nvPr/>
        </p:nvSpPr>
        <p:spPr>
          <a:xfrm rot="5400000" flipH="1">
            <a:off x="2784840" y="5297267"/>
            <a:ext cx="318303" cy="336053"/>
          </a:xfrm>
          <a:prstGeom prst="leftArrow">
            <a:avLst>
              <a:gd name="adj1" fmla="val 50000"/>
              <a:gd name="adj2" fmla="val 61414"/>
            </a:avLst>
          </a:prstGeom>
          <a:solidFill>
            <a:srgbClr val="BFBF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37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B62FBEA-529B-4625-BA7C-72C77CC7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" y="1551060"/>
            <a:ext cx="5055385" cy="2843654"/>
          </a:xfrm>
          <a:prstGeom prst="roundRect">
            <a:avLst>
              <a:gd name="adj" fmla="val 4198"/>
            </a:avLst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F335FD0-AC1F-499C-8C63-F939B24F0843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PC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모바일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2A5C4E-A716-4758-80C5-475A26363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61" y="1551062"/>
            <a:ext cx="5845625" cy="2843654"/>
          </a:xfrm>
          <a:prstGeom prst="roundRect">
            <a:avLst>
              <a:gd name="adj" fmla="val 5460"/>
            </a:avLst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5E7BDD3-016D-424A-896E-7FF4B3CA04C6}"/>
              </a:ext>
            </a:extLst>
          </p:cNvPr>
          <p:cNvSpPr/>
          <p:nvPr/>
        </p:nvSpPr>
        <p:spPr>
          <a:xfrm>
            <a:off x="453035" y="6539696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868B41-7794-4573-8138-DBA3E08D6F4F}"/>
              </a:ext>
            </a:extLst>
          </p:cNvPr>
          <p:cNvSpPr/>
          <p:nvPr/>
        </p:nvSpPr>
        <p:spPr>
          <a:xfrm>
            <a:off x="453035" y="1232759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F1CEB17-56E2-4E01-A83B-40CEE0C74FBA}"/>
              </a:ext>
            </a:extLst>
          </p:cNvPr>
          <p:cNvSpPr/>
          <p:nvPr/>
        </p:nvSpPr>
        <p:spPr>
          <a:xfrm>
            <a:off x="233680" y="4581331"/>
            <a:ext cx="11677406" cy="1958364"/>
          </a:xfrm>
          <a:prstGeom prst="roundRect">
            <a:avLst>
              <a:gd name="adj" fmla="val 713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1E619F0-14EB-4462-9176-4852BC1468CE}"/>
              </a:ext>
            </a:extLst>
          </p:cNvPr>
          <p:cNvSpPr/>
          <p:nvPr/>
        </p:nvSpPr>
        <p:spPr>
          <a:xfrm>
            <a:off x="3732245" y="2972889"/>
            <a:ext cx="1556819" cy="1421827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9B45127-6B08-4A55-9AF4-DF0EC00F96EA}"/>
              </a:ext>
            </a:extLst>
          </p:cNvPr>
          <p:cNvSpPr/>
          <p:nvPr/>
        </p:nvSpPr>
        <p:spPr>
          <a:xfrm>
            <a:off x="2072789" y="3870417"/>
            <a:ext cx="1556819" cy="524300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9EEA3BC-6249-4847-9CEB-19D0F654645D}"/>
              </a:ext>
            </a:extLst>
          </p:cNvPr>
          <p:cNvSpPr/>
          <p:nvPr/>
        </p:nvSpPr>
        <p:spPr>
          <a:xfrm>
            <a:off x="4508643" y="1578524"/>
            <a:ext cx="780422" cy="866095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B5D24C5-AD3E-441E-8DD0-3DA2B6F4619A}"/>
              </a:ext>
            </a:extLst>
          </p:cNvPr>
          <p:cNvSpPr/>
          <p:nvPr/>
        </p:nvSpPr>
        <p:spPr>
          <a:xfrm>
            <a:off x="6072382" y="1551060"/>
            <a:ext cx="830556" cy="893559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7D3F6E3-7061-40E3-BE8A-C7D0FB88D3A1}"/>
              </a:ext>
            </a:extLst>
          </p:cNvPr>
          <p:cNvSpPr/>
          <p:nvPr/>
        </p:nvSpPr>
        <p:spPr>
          <a:xfrm>
            <a:off x="6962582" y="1551060"/>
            <a:ext cx="987100" cy="315063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1CC041-38FF-4F40-BAE6-5E16F62E6C9E}"/>
              </a:ext>
            </a:extLst>
          </p:cNvPr>
          <p:cNvSpPr/>
          <p:nvPr/>
        </p:nvSpPr>
        <p:spPr>
          <a:xfrm>
            <a:off x="7949682" y="4002834"/>
            <a:ext cx="1987420" cy="391882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88F086-9A69-4103-8511-07F205F0BA32}"/>
              </a:ext>
            </a:extLst>
          </p:cNvPr>
          <p:cNvSpPr/>
          <p:nvPr/>
        </p:nvSpPr>
        <p:spPr>
          <a:xfrm>
            <a:off x="11080530" y="1590966"/>
            <a:ext cx="830556" cy="391882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35A9532-05CB-476E-8A0B-2F7C0883C7C4}"/>
              </a:ext>
            </a:extLst>
          </p:cNvPr>
          <p:cNvSpPr/>
          <p:nvPr/>
        </p:nvSpPr>
        <p:spPr>
          <a:xfrm>
            <a:off x="3629608" y="2843378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AE0F3EA-FE11-4C07-97A2-93B2F4819BCC}"/>
              </a:ext>
            </a:extLst>
          </p:cNvPr>
          <p:cNvSpPr/>
          <p:nvPr/>
        </p:nvSpPr>
        <p:spPr>
          <a:xfrm>
            <a:off x="4277938" y="1530938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6119E82-D6F3-423A-BDBE-2E63E7A28CAE}"/>
              </a:ext>
            </a:extLst>
          </p:cNvPr>
          <p:cNvSpPr/>
          <p:nvPr/>
        </p:nvSpPr>
        <p:spPr>
          <a:xfrm>
            <a:off x="1901727" y="3718560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965B62-890E-4E7F-B3D4-7E719485D4E0}"/>
              </a:ext>
            </a:extLst>
          </p:cNvPr>
          <p:cNvSpPr/>
          <p:nvPr/>
        </p:nvSpPr>
        <p:spPr>
          <a:xfrm>
            <a:off x="5947142" y="1439110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539125-C6E2-420F-997E-F629AA03E3BD}"/>
              </a:ext>
            </a:extLst>
          </p:cNvPr>
          <p:cNvSpPr/>
          <p:nvPr/>
        </p:nvSpPr>
        <p:spPr>
          <a:xfrm>
            <a:off x="6791521" y="1439109"/>
            <a:ext cx="342122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5BC31DB-FF3C-4323-A5BE-3F0BCCC9B95C}"/>
              </a:ext>
            </a:extLst>
          </p:cNvPr>
          <p:cNvSpPr/>
          <p:nvPr/>
        </p:nvSpPr>
        <p:spPr>
          <a:xfrm>
            <a:off x="7778620" y="3838856"/>
            <a:ext cx="534955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2-1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6968DC4-91FD-4200-A79B-F78485A17BBA}"/>
              </a:ext>
            </a:extLst>
          </p:cNvPr>
          <p:cNvSpPr/>
          <p:nvPr/>
        </p:nvSpPr>
        <p:spPr>
          <a:xfrm>
            <a:off x="10710481" y="1620589"/>
            <a:ext cx="534955" cy="303711"/>
          </a:xfrm>
          <a:prstGeom prst="roundRect">
            <a:avLst/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2-2</a:t>
            </a:r>
            <a:endParaRPr lang="en-US" sz="11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FA6E55-8521-4BAA-856C-7F0B7CD92ACC}"/>
              </a:ext>
            </a:extLst>
          </p:cNvPr>
          <p:cNvSpPr/>
          <p:nvPr/>
        </p:nvSpPr>
        <p:spPr>
          <a:xfrm>
            <a:off x="841866" y="4392448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6" name="표 9">
            <a:extLst>
              <a:ext uri="{FF2B5EF4-FFF2-40B4-BE49-F238E27FC236}">
                <a16:creationId xmlns:a16="http://schemas.microsoft.com/office/drawing/2014/main" id="{2691DDCA-E8AC-46FD-8117-4E2FBC3F5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95544"/>
              </p:ext>
            </p:extLst>
          </p:nvPr>
        </p:nvGraphicFramePr>
        <p:xfrm>
          <a:off x="231962" y="4581328"/>
          <a:ext cx="11677406" cy="1958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809">
                  <a:extLst>
                    <a:ext uri="{9D8B030D-6E8A-4147-A177-3AD203B41FA5}">
                      <a16:colId xmlns:a16="http://schemas.microsoft.com/office/drawing/2014/main" val="1251540339"/>
                    </a:ext>
                  </a:extLst>
                </a:gridCol>
                <a:gridCol w="1772817">
                  <a:extLst>
                    <a:ext uri="{9D8B030D-6E8A-4147-A177-3AD203B41FA5}">
                      <a16:colId xmlns:a16="http://schemas.microsoft.com/office/drawing/2014/main" val="3483432449"/>
                    </a:ext>
                  </a:extLst>
                </a:gridCol>
                <a:gridCol w="3247053">
                  <a:extLst>
                    <a:ext uri="{9D8B030D-6E8A-4147-A177-3AD203B41FA5}">
                      <a16:colId xmlns:a16="http://schemas.microsoft.com/office/drawing/2014/main" val="1807927621"/>
                    </a:ext>
                  </a:extLst>
                </a:gridCol>
                <a:gridCol w="6105727">
                  <a:extLst>
                    <a:ext uri="{9D8B030D-6E8A-4147-A177-3AD203B41FA5}">
                      <a16:colId xmlns:a16="http://schemas.microsoft.com/office/drawing/2014/main" val="1065018929"/>
                    </a:ext>
                  </a:extLst>
                </a:gridCol>
              </a:tblGrid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582363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미니맵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맵에서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캐릭터의 위치를 표시함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832768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장착 아이템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건설 재료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가이드와 착용 중인 아이템 표시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759802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착용 아이템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착용 중인 아이템을 교체하거나 사용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541277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건설 재료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획득한 건설 재료의 수 확인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039495"/>
                  </a:ext>
                </a:extLst>
              </a:tr>
              <a:tr h="32639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체력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보호막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캐릭터의 체력을 표시함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911534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82FD4D7-EBE0-4D0C-8D18-5F7FE22F6BE1}"/>
              </a:ext>
            </a:extLst>
          </p:cNvPr>
          <p:cNvSpPr/>
          <p:nvPr/>
        </p:nvSpPr>
        <p:spPr>
          <a:xfrm>
            <a:off x="5795169" y="4910981"/>
            <a:ext cx="6115058" cy="1620444"/>
          </a:xfrm>
          <a:prstGeom prst="roundRect">
            <a:avLst>
              <a:gd name="adj" fmla="val 9757"/>
            </a:avLst>
          </a:prstGeom>
          <a:solidFill>
            <a:schemeClr val="bg1">
              <a:alpha val="70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모바일에선 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입력 하는 버튼의 위치가 되므로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기존에 마우스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키보드로 하던 조작을 기존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통합 하거나 새로운 버튼을 배치함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좌측에는 이동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우측에는 상호작용이나 발사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등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 모바일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FPS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비슷하게 만들어져 조작이 낯설지 않도록 함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D8EB9B0-B2C2-47AC-8402-B6E8EAA3A18A}"/>
              </a:ext>
            </a:extLst>
          </p:cNvPr>
          <p:cNvSpPr/>
          <p:nvPr/>
        </p:nvSpPr>
        <p:spPr>
          <a:xfrm>
            <a:off x="252737" y="1570644"/>
            <a:ext cx="811497" cy="562956"/>
          </a:xfrm>
          <a:prstGeom prst="roundRect">
            <a:avLst>
              <a:gd name="adj" fmla="val 15953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endParaRPr 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25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C458312-5F1E-4D02-8BC0-60EB3F954990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하드웨어 특성을 보조 하는 시스템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6C42E2-C855-4E12-A832-27F66A46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1" y="3379632"/>
            <a:ext cx="4107364" cy="1998061"/>
          </a:xfrm>
          <a:prstGeom prst="roundRect">
            <a:avLst>
              <a:gd name="adj" fmla="val 9195"/>
            </a:avLst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7A7815-FE29-49B7-8CAF-AC87EBF3A8CA}"/>
              </a:ext>
            </a:extLst>
          </p:cNvPr>
          <p:cNvSpPr/>
          <p:nvPr/>
        </p:nvSpPr>
        <p:spPr>
          <a:xfrm>
            <a:off x="233681" y="1232759"/>
            <a:ext cx="158400" cy="1584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F3DFDA-1513-42DA-88F1-4E38E307CEE1}"/>
              </a:ext>
            </a:extLst>
          </p:cNvPr>
          <p:cNvSpPr/>
          <p:nvPr/>
        </p:nvSpPr>
        <p:spPr>
          <a:xfrm>
            <a:off x="4657844" y="3379631"/>
            <a:ext cx="7094841" cy="1998061"/>
          </a:xfrm>
          <a:prstGeom prst="roundRect">
            <a:avLst>
              <a:gd name="adj" fmla="val 732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편집 기능</a:t>
            </a:r>
            <a:endParaRPr lang="en-US" altLang="ko-KR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유저가 직접 버튼의 위치를 변경 할 수 있는 기능이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FPS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장르의 게임에서는 현재 정형화된 조작법이 있지만 유저마다 선호하는 조작법이 다르다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이외 보조 시스템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조준 보정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 기기와 마찬가지로 조준한 위치에서 적 캐릭터가 다소 멀더라도 명중 시킬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발사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헤어 일정 영역 안에 적 플레이어가 있을 경우 자동으로 총기를 발사한다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440328-8581-4E9D-8501-87069D521ED8}"/>
              </a:ext>
            </a:extLst>
          </p:cNvPr>
          <p:cNvSpPr/>
          <p:nvPr/>
        </p:nvSpPr>
        <p:spPr>
          <a:xfrm>
            <a:off x="11752685" y="1232759"/>
            <a:ext cx="158400" cy="1584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9F48FD-9863-479C-AB3F-468F7AADEFC7}"/>
              </a:ext>
            </a:extLst>
          </p:cNvPr>
          <p:cNvSpPr/>
          <p:nvPr/>
        </p:nvSpPr>
        <p:spPr>
          <a:xfrm>
            <a:off x="4499443" y="1232759"/>
            <a:ext cx="158400" cy="1584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1AA63F6-B184-4971-8C1B-98BCFA7B302E}"/>
              </a:ext>
            </a:extLst>
          </p:cNvPr>
          <p:cNvSpPr/>
          <p:nvPr/>
        </p:nvSpPr>
        <p:spPr>
          <a:xfrm>
            <a:off x="453035" y="6539696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6A713BA-0DF7-4AF2-A8AA-1285C4D72EAD}"/>
              </a:ext>
            </a:extLst>
          </p:cNvPr>
          <p:cNvSpPr/>
          <p:nvPr/>
        </p:nvSpPr>
        <p:spPr>
          <a:xfrm>
            <a:off x="4420243" y="3075489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906AD25-A121-4428-B2AF-C49DA1334472}"/>
              </a:ext>
            </a:extLst>
          </p:cNvPr>
          <p:cNvSpPr/>
          <p:nvPr/>
        </p:nvSpPr>
        <p:spPr>
          <a:xfrm>
            <a:off x="233681" y="4198188"/>
            <a:ext cx="158400" cy="1584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2AE3FC9-D66D-4201-ADC7-10A4886D850B}"/>
              </a:ext>
            </a:extLst>
          </p:cNvPr>
          <p:cNvSpPr/>
          <p:nvPr/>
        </p:nvSpPr>
        <p:spPr>
          <a:xfrm>
            <a:off x="11752685" y="4198188"/>
            <a:ext cx="158400" cy="1584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299780B-CA72-4907-9573-1B8DEE114CB3}"/>
              </a:ext>
            </a:extLst>
          </p:cNvPr>
          <p:cNvSpPr/>
          <p:nvPr/>
        </p:nvSpPr>
        <p:spPr>
          <a:xfrm>
            <a:off x="4499443" y="4198188"/>
            <a:ext cx="158400" cy="1584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D1788A-C62C-43C4-94D2-4A38E9F45B52}"/>
              </a:ext>
            </a:extLst>
          </p:cNvPr>
          <p:cNvSpPr/>
          <p:nvPr/>
        </p:nvSpPr>
        <p:spPr>
          <a:xfrm>
            <a:off x="4657842" y="1397036"/>
            <a:ext cx="7094841" cy="1678453"/>
          </a:xfrm>
          <a:prstGeom prst="roundRect">
            <a:avLst>
              <a:gd name="adj" fmla="val 819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주변 사운드 표기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소리의 방향과 종류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발소리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건설 액션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발포음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구분하여 화면에 표시한다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특성 상 이용 장소나 환경에 따라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사운드를 활용 하기 힘들 수 있다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배틀로얄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TPS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장르의 특성 상 사운드는 적의 위치를 파악 하는 중요한 요소이다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그렇기 때문에 이러한 보조 시스템을 통해 모바일 기기의 한계를 기존 유저의 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UX</a:t>
            </a:r>
            <a:r>
              <a:rPr lang="ko-KR" altLang="en-US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충족 시키기 위한 보조 장치</a:t>
            </a:r>
            <a:r>
              <a:rPr lang="en-US" altLang="ko-KR" sz="11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433CABD-2091-4D86-A3F7-1BDD405A1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1" t="16932" r="33925" b="25380"/>
          <a:stretch/>
        </p:blipFill>
        <p:spPr>
          <a:xfrm>
            <a:off x="392081" y="1397036"/>
            <a:ext cx="2049788" cy="1689474"/>
          </a:xfrm>
          <a:prstGeom prst="roundRect">
            <a:avLst>
              <a:gd name="adj" fmla="val 7646"/>
            </a:avLst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4880B25-C1C0-4557-8FEB-B5C2A6D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4" t="24595" r="33775" b="14188"/>
          <a:stretch/>
        </p:blipFill>
        <p:spPr>
          <a:xfrm>
            <a:off x="2611516" y="1386016"/>
            <a:ext cx="1867545" cy="1678454"/>
          </a:xfrm>
          <a:prstGeom prst="roundRect">
            <a:avLst>
              <a:gd name="adj" fmla="val 6377"/>
            </a:avLst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DFC9077-566E-4676-95FE-FA1330F8A74E}"/>
              </a:ext>
            </a:extLst>
          </p:cNvPr>
          <p:cNvSpPr/>
          <p:nvPr/>
        </p:nvSpPr>
        <p:spPr>
          <a:xfrm>
            <a:off x="769835" y="1397036"/>
            <a:ext cx="1394245" cy="462243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A341EA1-B979-4424-90EF-A372C379662D}"/>
              </a:ext>
            </a:extLst>
          </p:cNvPr>
          <p:cNvSpPr/>
          <p:nvPr/>
        </p:nvSpPr>
        <p:spPr>
          <a:xfrm>
            <a:off x="2618215" y="1376715"/>
            <a:ext cx="419626" cy="675605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44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F63E83-17B2-46F5-B728-A489A1818407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 매치 메이킹 방식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451F2C-6C56-4920-81A7-3AF29FEB6684}"/>
              </a:ext>
            </a:extLst>
          </p:cNvPr>
          <p:cNvSpPr/>
          <p:nvPr/>
        </p:nvSpPr>
        <p:spPr>
          <a:xfrm>
            <a:off x="233680" y="4232736"/>
            <a:ext cx="11677405" cy="2366118"/>
          </a:xfrm>
          <a:prstGeom prst="roundRect">
            <a:avLst>
              <a:gd name="adj" fmla="val 602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DEEA64-DFFF-48E8-98F1-485A75D1EE89}"/>
              </a:ext>
            </a:extLst>
          </p:cNvPr>
          <p:cNvSpPr/>
          <p:nvPr/>
        </p:nvSpPr>
        <p:spPr>
          <a:xfrm>
            <a:off x="233680" y="1548314"/>
            <a:ext cx="5709895" cy="2363369"/>
          </a:xfrm>
          <a:prstGeom prst="roundRect">
            <a:avLst>
              <a:gd name="adj" fmla="val 627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1567F-422E-429D-8E80-88FF5E12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81" y="1706714"/>
            <a:ext cx="1861638" cy="2046569"/>
          </a:xfrm>
          <a:prstGeom prst="roundRect">
            <a:avLst>
              <a:gd name="adj" fmla="val 10082"/>
            </a:avLst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DC6CB5-132F-4EED-B196-1FD5CBCDCE70}"/>
              </a:ext>
            </a:extLst>
          </p:cNvPr>
          <p:cNvSpPr/>
          <p:nvPr/>
        </p:nvSpPr>
        <p:spPr>
          <a:xfrm>
            <a:off x="233681" y="3753283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BA393-74A3-47E1-A0F8-EAE8F36FA073}"/>
              </a:ext>
            </a:extLst>
          </p:cNvPr>
          <p:cNvSpPr/>
          <p:nvPr/>
        </p:nvSpPr>
        <p:spPr>
          <a:xfrm>
            <a:off x="233681" y="1548314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F23138F-FCAB-4C44-97B1-537D93DF87E3}"/>
              </a:ext>
            </a:extLst>
          </p:cNvPr>
          <p:cNvSpPr/>
          <p:nvPr/>
        </p:nvSpPr>
        <p:spPr>
          <a:xfrm>
            <a:off x="2412118" y="1706713"/>
            <a:ext cx="3373056" cy="2029349"/>
          </a:xfrm>
          <a:prstGeom prst="roundRect">
            <a:avLst>
              <a:gd name="adj" fmla="val 62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2019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매치 메이킹 공지사항 요약</a:t>
            </a:r>
            <a:endParaRPr lang="en-US" altLang="ko-KR" sz="10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새로운 매칭 방식 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 플레이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다양한 입력 장치를 사용하는 유저들을 한 경기에 매칭 하는 것이 불공정 할 수 있는 논의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유저들 사이에 있다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그러나 어떤 입력 장치를 사용하든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실력 기반 매치 메이킹이기 때문에 비슷한 실력의 유저를 만날 것이다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그러니 매치 메이킹 시스템을 다듬는데 더 신경 쓰겠다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682F17-98B8-44B3-972D-0310FAA1E045}"/>
              </a:ext>
            </a:extLst>
          </p:cNvPr>
          <p:cNvSpPr/>
          <p:nvPr/>
        </p:nvSpPr>
        <p:spPr>
          <a:xfrm>
            <a:off x="2253719" y="1548314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D3D984-4685-491C-B7F9-7DC6760FF84F}"/>
              </a:ext>
            </a:extLst>
          </p:cNvPr>
          <p:cNvSpPr/>
          <p:nvPr/>
        </p:nvSpPr>
        <p:spPr>
          <a:xfrm>
            <a:off x="5785175" y="1548314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DDAF0B7-1270-40C0-8475-284BA8825D55}"/>
              </a:ext>
            </a:extLst>
          </p:cNvPr>
          <p:cNvSpPr/>
          <p:nvPr/>
        </p:nvSpPr>
        <p:spPr>
          <a:xfrm>
            <a:off x="5943575" y="1232759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AC9694A-430F-4F74-A65E-AD05230831E1}"/>
              </a:ext>
            </a:extLst>
          </p:cNvPr>
          <p:cNvSpPr/>
          <p:nvPr/>
        </p:nvSpPr>
        <p:spPr>
          <a:xfrm>
            <a:off x="6260375" y="1548315"/>
            <a:ext cx="5650711" cy="2363368"/>
          </a:xfrm>
          <a:prstGeom prst="roundRect">
            <a:avLst>
              <a:gd name="adj" fmla="val 554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포트나이트는 실력 기반 매치 메이킹</a:t>
            </a:r>
            <a:r>
              <a:rPr 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(SBMM, Skill based match making)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기반으로 한다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유저는 자신과 비슷한 실력의 플레이어와 매칭된다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이와 반대 되는 개념은 지역 기반 매치 메이킹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(CBMM, Country(or Connection))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자신과 비슷한 </a:t>
            </a:r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핑을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가진 유저와 경기 하게 된다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플랫폼이 하나의 매칭 그룹에 속하고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플랫폼인지에 상관 없이 실력에 따라 매칭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유저의 실력이 낮을 수록 봇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(AI)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포함한 매칭에 속하게 되고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실력이 상승 할 수록 봇의 수가 감소한다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이전엔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기기에 따라  키보드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콘솔패드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모바일로 매칭 그룹을 나눴고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현재는 일정 수준 까지는 매칭 그룹이 나뉘지만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상위권 일수록 플랫폼 구분 없이 실력을 기준으로 매칭한다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4ED4D61-D462-4388-925C-AD1E3ECA11CE}"/>
              </a:ext>
            </a:extLst>
          </p:cNvPr>
          <p:cNvSpPr/>
          <p:nvPr/>
        </p:nvSpPr>
        <p:spPr>
          <a:xfrm>
            <a:off x="5943575" y="3914432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CF0B41-964F-432B-B3DD-4FC42BB01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" t="32217" r="69378" b="33401"/>
          <a:stretch/>
        </p:blipFill>
        <p:spPr>
          <a:xfrm>
            <a:off x="392080" y="4392509"/>
            <a:ext cx="2855234" cy="2029349"/>
          </a:xfrm>
          <a:prstGeom prst="roundRect">
            <a:avLst>
              <a:gd name="adj" fmla="val 5402"/>
            </a:avLst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3444C1F-58E4-44E5-AC97-4392B0CE709D}"/>
              </a:ext>
            </a:extLst>
          </p:cNvPr>
          <p:cNvSpPr/>
          <p:nvPr/>
        </p:nvSpPr>
        <p:spPr>
          <a:xfrm>
            <a:off x="3411688" y="4392510"/>
            <a:ext cx="2684312" cy="2029349"/>
          </a:xfrm>
          <a:prstGeom prst="roundRect">
            <a:avLst>
              <a:gd name="adj" fmla="val 62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해외권의 대표 커뮤니티 사이트인 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‘reddit’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포트나이트 게시판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SBMM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검색 하면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‘MASSIVE Cross-Play Problem’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게시글이</a:t>
            </a:r>
            <a:r>
              <a:rPr lang="ko-KR" altLang="en-US" sz="1000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 개 가량의 추천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유저들에게 공감 받은 걸 확인 할 수 있다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90E10A2-14BF-4B6D-B0C6-D53B64B778D8}"/>
              </a:ext>
            </a:extLst>
          </p:cNvPr>
          <p:cNvSpPr/>
          <p:nvPr/>
        </p:nvSpPr>
        <p:spPr>
          <a:xfrm>
            <a:off x="6260375" y="4392510"/>
            <a:ext cx="5650711" cy="2046569"/>
          </a:xfrm>
          <a:prstGeom prst="roundRect">
            <a:avLst>
              <a:gd name="adj" fmla="val 554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플레이와 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SBMM</a:t>
            </a:r>
            <a:r>
              <a:rPr lang="ko-KR" altLang="en-US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유저 경험</a:t>
            </a:r>
            <a:r>
              <a:rPr lang="en-US" altLang="ko-KR" sz="11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게임은 입력 기기의 차이가 유저의 실력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포퍼먼스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조작 능력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많은 영향을 주는 게임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만약 모바일 유저가 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유저에게 패배 했을 때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긍정적으로 자신의 실력이나 능력에 대해 패배에 대해 받아들이기 보다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불공정한 경쟁이라고 받아들일 가능성이 높다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사항을 종합 하자면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크로스 플랫폼과 플레이를 구축 하더라도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유저의 반응과 기존 </a:t>
            </a:r>
            <a:r>
              <a:rPr lang="en-US" altLang="ko-KR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UX</a:t>
            </a:r>
            <a:r>
              <a:rPr lang="ko-KR" altLang="en-US" sz="1000" b="1" dirty="0">
                <a:solidFill>
                  <a:srgbClr val="0554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고려한 장치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있어야 한다는 것을 보여준다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플랫폼 별로 유저들의 기존 경험을 분석하여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불쾌함을 줄이는 방향으로 가야 한다는 것</a:t>
            </a:r>
            <a:r>
              <a:rPr lang="en-US" altLang="ko-KR" sz="1000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B566AEA-13D1-4C59-8AB1-365BB8528BC7}"/>
              </a:ext>
            </a:extLst>
          </p:cNvPr>
          <p:cNvSpPr/>
          <p:nvPr/>
        </p:nvSpPr>
        <p:spPr>
          <a:xfrm>
            <a:off x="348338" y="5047536"/>
            <a:ext cx="2898975" cy="524300"/>
          </a:xfrm>
          <a:prstGeom prst="roundRect">
            <a:avLst/>
          </a:prstGeom>
          <a:noFill/>
          <a:ln w="88900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071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B1E260-E70D-4905-BE72-18FF35930CB2}"/>
              </a:ext>
            </a:extLst>
          </p:cNvPr>
          <p:cNvSpPr/>
          <p:nvPr/>
        </p:nvSpPr>
        <p:spPr>
          <a:xfrm>
            <a:off x="233680" y="1548315"/>
            <a:ext cx="5709895" cy="1406731"/>
          </a:xfrm>
          <a:prstGeom prst="roundRect">
            <a:avLst>
              <a:gd name="adj" fmla="val 627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E867BB-8CCF-481C-8D17-7027FE1C5D77}"/>
              </a:ext>
            </a:extLst>
          </p:cNvPr>
          <p:cNvSpPr/>
          <p:nvPr/>
        </p:nvSpPr>
        <p:spPr>
          <a:xfrm>
            <a:off x="233681" y="2805620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B9FE90-355B-4377-94AB-11B043205179}"/>
              </a:ext>
            </a:extLst>
          </p:cNvPr>
          <p:cNvSpPr/>
          <p:nvPr/>
        </p:nvSpPr>
        <p:spPr>
          <a:xfrm>
            <a:off x="233681" y="1548314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81836B-4EF9-45F3-AA14-2171BE1BA69C}"/>
              </a:ext>
            </a:extLst>
          </p:cNvPr>
          <p:cNvSpPr/>
          <p:nvPr/>
        </p:nvSpPr>
        <p:spPr>
          <a:xfrm>
            <a:off x="2253719" y="1548314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FF0465-73D5-4BA5-ACE6-8FC4E25DB4C4}"/>
              </a:ext>
            </a:extLst>
          </p:cNvPr>
          <p:cNvSpPr/>
          <p:nvPr/>
        </p:nvSpPr>
        <p:spPr>
          <a:xfrm>
            <a:off x="5785175" y="1548314"/>
            <a:ext cx="158400" cy="158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8F72B03-F898-4CDB-8ABF-C749B887469F}"/>
              </a:ext>
            </a:extLst>
          </p:cNvPr>
          <p:cNvSpPr/>
          <p:nvPr/>
        </p:nvSpPr>
        <p:spPr>
          <a:xfrm>
            <a:off x="5943575" y="1232759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A2D4A3-05EB-4C15-A2FB-688E478570F2}"/>
              </a:ext>
            </a:extLst>
          </p:cNvPr>
          <p:cNvSpPr/>
          <p:nvPr/>
        </p:nvSpPr>
        <p:spPr>
          <a:xfrm>
            <a:off x="5943575" y="2961381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AACEB1-B31F-4136-9D37-A5284B7D28AD}"/>
              </a:ext>
            </a:extLst>
          </p:cNvPr>
          <p:cNvSpPr/>
          <p:nvPr/>
        </p:nvSpPr>
        <p:spPr>
          <a:xfrm>
            <a:off x="233680" y="746759"/>
            <a:ext cx="11677406" cy="486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정리 페이지</a:t>
            </a:r>
            <a:endParaRPr lang="en-US" sz="1400" b="1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B5BD45D-F1DB-454F-A55A-70C0C6AD91D0}"/>
              </a:ext>
            </a:extLst>
          </p:cNvPr>
          <p:cNvSpPr/>
          <p:nvPr/>
        </p:nvSpPr>
        <p:spPr>
          <a:xfrm>
            <a:off x="6260375" y="1545565"/>
            <a:ext cx="5650710" cy="4994131"/>
          </a:xfrm>
          <a:prstGeom prst="roundRect">
            <a:avLst>
              <a:gd name="adj" fmla="val 315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BB48F66-29BF-4597-9BEE-AC0387DCACEC}"/>
              </a:ext>
            </a:extLst>
          </p:cNvPr>
          <p:cNvSpPr/>
          <p:nvPr/>
        </p:nvSpPr>
        <p:spPr>
          <a:xfrm>
            <a:off x="5943575" y="4683668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68147D2-9540-42FD-82E3-08EAACC40155}"/>
              </a:ext>
            </a:extLst>
          </p:cNvPr>
          <p:cNvSpPr/>
          <p:nvPr/>
        </p:nvSpPr>
        <p:spPr>
          <a:xfrm>
            <a:off x="5943575" y="6539696"/>
            <a:ext cx="316800" cy="3183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ysClr val="windowText" lastClr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ㄴ</a:t>
            </a:r>
            <a:endParaRPr lang="en-US" sz="100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9">
            <a:extLst>
              <a:ext uri="{FF2B5EF4-FFF2-40B4-BE49-F238E27FC236}">
                <a16:creationId xmlns:a16="http://schemas.microsoft.com/office/drawing/2014/main" id="{C85D05D3-316D-4F94-B905-AEE321D07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9695"/>
              </p:ext>
            </p:extLst>
          </p:nvPr>
        </p:nvGraphicFramePr>
        <p:xfrm>
          <a:off x="6258657" y="1545565"/>
          <a:ext cx="5650709" cy="4994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92">
                  <a:extLst>
                    <a:ext uri="{9D8B030D-6E8A-4147-A177-3AD203B41FA5}">
                      <a16:colId xmlns:a16="http://schemas.microsoft.com/office/drawing/2014/main" val="1251540339"/>
                    </a:ext>
                  </a:extLst>
                </a:gridCol>
                <a:gridCol w="1378993">
                  <a:extLst>
                    <a:ext uri="{9D8B030D-6E8A-4147-A177-3AD203B41FA5}">
                      <a16:colId xmlns:a16="http://schemas.microsoft.com/office/drawing/2014/main" val="3483432449"/>
                    </a:ext>
                  </a:extLst>
                </a:gridCol>
                <a:gridCol w="3483024">
                  <a:extLst>
                    <a:ext uri="{9D8B030D-6E8A-4147-A177-3AD203B41FA5}">
                      <a16:colId xmlns:a16="http://schemas.microsoft.com/office/drawing/2014/main" val="1807927621"/>
                    </a:ext>
                  </a:extLst>
                </a:gridCol>
              </a:tblGrid>
              <a:tr h="6936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582363"/>
                  </a:ext>
                </a:extLst>
              </a:tr>
              <a:tr h="69363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크로스 플랫폼 지원 의도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포트나이트는 다양한 플랫폼의 유저들을 통합하여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 유저 수를 늘리려 했다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832768"/>
                  </a:ext>
                </a:extLst>
              </a:tr>
              <a:tr h="97108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플랫폼 별 보조 시스템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게임을 여러 플랫폼으로 만들 때 시스템적으로 고려 해야 하는 요소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759802"/>
                  </a:ext>
                </a:extLst>
              </a:tr>
              <a:tr h="97108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경쟁 기반 게임의 매치 메이킹 전략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플랫폼 </a:t>
                      </a:r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마다의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특성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플랫폼 별 유저의 성향에 따라 크로스 플랫폼을 받아들이는 방식이 다르다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기존 유저들을 반발의 반발이 존재 할 수 있다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541277"/>
                  </a:ext>
                </a:extLst>
              </a:tr>
              <a:tr h="97108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039495"/>
                  </a:ext>
                </a:extLst>
              </a:tr>
              <a:tr h="69363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911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70542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l">
          <a:defRPr sz="1100" dirty="0">
            <a:solidFill>
              <a:sysClr val="windowText" lastClr="000000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1982</Words>
  <Application>Microsoft Office PowerPoint</Application>
  <PresentationFormat>와이드스크린</PresentationFormat>
  <Paragraphs>236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나눔고딕</vt:lpstr>
      <vt:lpstr>Arial</vt:lpstr>
      <vt:lpstr>Calibri</vt:lpstr>
      <vt:lpstr>Calibri Light</vt:lpstr>
      <vt:lpstr>디자인 사용자 지정</vt:lpstr>
      <vt:lpstr>1_디자인 사용자 지정</vt:lpstr>
      <vt:lpstr>2_디자인 사용자 지정</vt:lpstr>
      <vt:lpstr>크로스 플랫폼 게임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 </cp:lastModifiedBy>
  <cp:revision>257</cp:revision>
  <dcterms:created xsi:type="dcterms:W3CDTF">2019-11-27T04:37:46Z</dcterms:created>
  <dcterms:modified xsi:type="dcterms:W3CDTF">2019-12-11T04:35:56Z</dcterms:modified>
</cp:coreProperties>
</file>